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8"/>
  </p:notesMasterIdLst>
  <p:handoutMasterIdLst>
    <p:handoutMasterId r:id="rId49"/>
  </p:handoutMasterIdLst>
  <p:sldIdLst>
    <p:sldId id="391" r:id="rId5"/>
    <p:sldId id="582" r:id="rId6"/>
    <p:sldId id="325" r:id="rId7"/>
    <p:sldId id="520" r:id="rId8"/>
    <p:sldId id="319" r:id="rId9"/>
    <p:sldId id="521" r:id="rId10"/>
    <p:sldId id="552" r:id="rId11"/>
    <p:sldId id="549" r:id="rId12"/>
    <p:sldId id="553" r:id="rId13"/>
    <p:sldId id="554" r:id="rId14"/>
    <p:sldId id="583" r:id="rId15"/>
    <p:sldId id="584" r:id="rId16"/>
    <p:sldId id="585" r:id="rId17"/>
    <p:sldId id="529" r:id="rId18"/>
    <p:sldId id="537" r:id="rId19"/>
    <p:sldId id="378" r:id="rId20"/>
    <p:sldId id="563" r:id="rId21"/>
    <p:sldId id="564" r:id="rId22"/>
    <p:sldId id="565" r:id="rId23"/>
    <p:sldId id="566" r:id="rId24"/>
    <p:sldId id="567" r:id="rId25"/>
    <p:sldId id="527" r:id="rId26"/>
    <p:sldId id="525" r:id="rId27"/>
    <p:sldId id="568" r:id="rId28"/>
    <p:sldId id="559" r:id="rId29"/>
    <p:sldId id="555" r:id="rId30"/>
    <p:sldId id="526" r:id="rId31"/>
    <p:sldId id="294" r:id="rId32"/>
    <p:sldId id="562" r:id="rId33"/>
    <p:sldId id="569" r:id="rId34"/>
    <p:sldId id="570" r:id="rId35"/>
    <p:sldId id="571" r:id="rId36"/>
    <p:sldId id="572" r:id="rId37"/>
    <p:sldId id="386" r:id="rId38"/>
    <p:sldId id="560" r:id="rId39"/>
    <p:sldId id="539" r:id="rId40"/>
    <p:sldId id="540" r:id="rId41"/>
    <p:sldId id="541" r:id="rId42"/>
    <p:sldId id="543" r:id="rId43"/>
    <p:sldId id="544" r:id="rId44"/>
    <p:sldId id="546" r:id="rId45"/>
    <p:sldId id="561" r:id="rId46"/>
    <p:sldId id="390"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58" autoAdjust="0"/>
    <p:restoredTop sz="89660" autoAdjust="0"/>
  </p:normalViewPr>
  <p:slideViewPr>
    <p:cSldViewPr snapToGrid="0" snapToObjects="1">
      <p:cViewPr varScale="1">
        <p:scale>
          <a:sx n="100" d="100"/>
          <a:sy n="100" d="100"/>
        </p:scale>
        <p:origin x="1088" y="160"/>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54" d="100"/>
          <a:sy n="154" d="100"/>
        </p:scale>
        <p:origin x="5960"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E0443-E441-4E6A-AB5F-AD66D05F9185}"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F3A9BDDA-C93E-4B6F-AC64-78660C32E2C1}">
      <dgm:prSet/>
      <dgm:spPr/>
      <dgm:t>
        <a:bodyPr/>
        <a:lstStyle/>
        <a:p>
          <a:pPr>
            <a:defRPr b="1"/>
          </a:pPr>
          <a:r>
            <a:rPr lang="en-US" dirty="0"/>
            <a:t>10 Oct. 2023, 1:00 PM</a:t>
          </a:r>
        </a:p>
      </dgm:t>
    </dgm:pt>
    <dgm:pt modelId="{CDD896AF-E85E-458B-AE68-9B65532CDE75}" type="parTrans" cxnId="{1A53D9C1-8EE4-4FAB-B2EE-7500D53E31CE}">
      <dgm:prSet/>
      <dgm:spPr/>
      <dgm:t>
        <a:bodyPr/>
        <a:lstStyle/>
        <a:p>
          <a:endParaRPr lang="en-US"/>
        </a:p>
      </dgm:t>
    </dgm:pt>
    <dgm:pt modelId="{28561622-7E9D-41C3-BB35-6C11D895C0C2}" type="sibTrans" cxnId="{1A53D9C1-8EE4-4FAB-B2EE-7500D53E31CE}">
      <dgm:prSet/>
      <dgm:spPr/>
      <dgm:t>
        <a:bodyPr/>
        <a:lstStyle/>
        <a:p>
          <a:endParaRPr lang="en-US"/>
        </a:p>
      </dgm:t>
    </dgm:pt>
    <dgm:pt modelId="{2E62AA75-7A69-40DB-A4BA-6C71F8F70E4E}">
      <dgm:prSet/>
      <dgm:spPr/>
      <dgm:t>
        <a:bodyPr/>
        <a:lstStyle/>
        <a:p>
          <a:r>
            <a:rPr lang="en-US" dirty="0"/>
            <a:t>Zoom, Dossier Preparation, Integrative Cases – DEI and Thematic</a:t>
          </a:r>
        </a:p>
      </dgm:t>
    </dgm:pt>
    <dgm:pt modelId="{6C94C64E-FFA0-416B-A32E-AC7FEA65C5DE}" type="parTrans" cxnId="{93F1E57C-E08B-4D2B-B7B1-93CEA7F0F773}">
      <dgm:prSet/>
      <dgm:spPr/>
      <dgm:t>
        <a:bodyPr/>
        <a:lstStyle/>
        <a:p>
          <a:endParaRPr lang="en-US"/>
        </a:p>
      </dgm:t>
    </dgm:pt>
    <dgm:pt modelId="{F7574597-4971-42F5-865D-A8A4921B221B}" type="sibTrans" cxnId="{93F1E57C-E08B-4D2B-B7B1-93CEA7F0F773}">
      <dgm:prSet/>
      <dgm:spPr/>
      <dgm:t>
        <a:bodyPr/>
        <a:lstStyle/>
        <a:p>
          <a:endParaRPr lang="en-US"/>
        </a:p>
      </dgm:t>
    </dgm:pt>
    <dgm:pt modelId="{66F2FCBF-A2CD-4495-9F9C-2F87AFD870A5}">
      <dgm:prSet/>
      <dgm:spPr/>
      <dgm:t>
        <a:bodyPr/>
        <a:lstStyle/>
        <a:p>
          <a:pPr>
            <a:defRPr b="1"/>
          </a:pPr>
          <a:r>
            <a:rPr lang="en-US" dirty="0"/>
            <a:t>13 Oct. 2023, 2:00 PM</a:t>
          </a:r>
        </a:p>
      </dgm:t>
    </dgm:pt>
    <dgm:pt modelId="{B801D348-4038-4B9A-9C86-54294B154A67}" type="parTrans" cxnId="{635DCE29-202C-4ACA-AE02-5B72587D6C18}">
      <dgm:prSet/>
      <dgm:spPr/>
      <dgm:t>
        <a:bodyPr/>
        <a:lstStyle/>
        <a:p>
          <a:endParaRPr lang="en-US"/>
        </a:p>
      </dgm:t>
    </dgm:pt>
    <dgm:pt modelId="{5E651F4B-BD37-46B3-80DC-7D57273244E8}" type="sibTrans" cxnId="{635DCE29-202C-4ACA-AE02-5B72587D6C18}">
      <dgm:prSet/>
      <dgm:spPr/>
      <dgm:t>
        <a:bodyPr/>
        <a:lstStyle/>
        <a:p>
          <a:endParaRPr lang="en-US"/>
        </a:p>
      </dgm:t>
    </dgm:pt>
    <dgm:pt modelId="{D464A652-EDD7-4FFE-900F-68958D50D365}">
      <dgm:prSet/>
      <dgm:spPr/>
      <dgm:t>
        <a:bodyPr/>
        <a:lstStyle/>
        <a:p>
          <a:r>
            <a:rPr lang="en-US" dirty="0"/>
            <a:t>CE, Navigating P&amp;T: The Case for Underrepresented Faculty</a:t>
          </a:r>
        </a:p>
      </dgm:t>
    </dgm:pt>
    <dgm:pt modelId="{951E64F5-2E9C-4A76-AA93-0E813A3CF3D1}" type="parTrans" cxnId="{4CE8D742-E5AF-4F5B-92DA-C0800DECBC55}">
      <dgm:prSet/>
      <dgm:spPr/>
      <dgm:t>
        <a:bodyPr/>
        <a:lstStyle/>
        <a:p>
          <a:endParaRPr lang="en-US"/>
        </a:p>
      </dgm:t>
    </dgm:pt>
    <dgm:pt modelId="{5582F747-593F-445A-8831-92817360889C}" type="sibTrans" cxnId="{4CE8D742-E5AF-4F5B-92DA-C0800DECBC55}">
      <dgm:prSet/>
      <dgm:spPr/>
      <dgm:t>
        <a:bodyPr/>
        <a:lstStyle/>
        <a:p>
          <a:endParaRPr lang="en-US"/>
        </a:p>
      </dgm:t>
    </dgm:pt>
    <dgm:pt modelId="{62B0A21B-952C-A649-B646-EB8B7762EE7E}">
      <dgm:prSet/>
      <dgm:spPr/>
      <dgm:t>
        <a:bodyPr/>
        <a:lstStyle/>
        <a:p>
          <a:pPr>
            <a:defRPr b="1"/>
          </a:pPr>
          <a:r>
            <a:rPr lang="en-US" dirty="0"/>
            <a:t>30 Oct. 2023, 2:00pm</a:t>
          </a:r>
        </a:p>
      </dgm:t>
    </dgm:pt>
    <dgm:pt modelId="{9CEDF7FC-B44B-804D-AD2A-953B569A1C5D}" type="parTrans" cxnId="{C6EB47C1-8ECB-DD48-8260-66C5940A2D9C}">
      <dgm:prSet/>
      <dgm:spPr/>
    </dgm:pt>
    <dgm:pt modelId="{856B2B2E-D78F-F446-80F3-D6DE85B1D0DB}" type="sibTrans" cxnId="{C6EB47C1-8ECB-DD48-8260-66C5940A2D9C}">
      <dgm:prSet/>
      <dgm:spPr/>
    </dgm:pt>
    <dgm:pt modelId="{D40D2F48-F81A-1945-BC4C-13A56DC52276}">
      <dgm:prSet/>
      <dgm:spPr/>
      <dgm:t>
        <a:bodyPr/>
        <a:lstStyle/>
        <a:p>
          <a:r>
            <a:rPr lang="en-US" dirty="0"/>
            <a:t>CE, Promotion for Women Session 1 </a:t>
          </a:r>
        </a:p>
      </dgm:t>
    </dgm:pt>
    <dgm:pt modelId="{25A01210-C0CF-E242-B5C0-FD54E65E3B11}" type="parTrans" cxnId="{194EF817-719D-7946-BD41-D217E47F7A55}">
      <dgm:prSet/>
      <dgm:spPr/>
    </dgm:pt>
    <dgm:pt modelId="{1A972AC2-46DC-EA45-ABBE-8640E4A2B5E8}" type="sibTrans" cxnId="{194EF817-719D-7946-BD41-D217E47F7A55}">
      <dgm:prSet/>
      <dgm:spPr/>
    </dgm:pt>
    <dgm:pt modelId="{CAE68BF8-AA1B-894D-883D-74849A64803A}" type="pres">
      <dgm:prSet presAssocID="{5A0E0443-E441-4E6A-AB5F-AD66D05F9185}" presName="root" presStyleCnt="0">
        <dgm:presLayoutVars>
          <dgm:chMax/>
          <dgm:chPref/>
          <dgm:animLvl val="lvl"/>
        </dgm:presLayoutVars>
      </dgm:prSet>
      <dgm:spPr/>
    </dgm:pt>
    <dgm:pt modelId="{44A74369-D7EE-434F-8997-D1D75BC08D78}" type="pres">
      <dgm:prSet presAssocID="{5A0E0443-E441-4E6A-AB5F-AD66D05F9185}" presName="divider" presStyleLbl="fgAcc1" presStyleIdx="0" presStyleCnt="4"/>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E58A87B-6374-674D-B0EF-14BF88CDA79A}" type="pres">
      <dgm:prSet presAssocID="{5A0E0443-E441-4E6A-AB5F-AD66D05F9185}" presName="nodes" presStyleCnt="0">
        <dgm:presLayoutVars>
          <dgm:chMax/>
          <dgm:chPref/>
          <dgm:animLvl val="lvl"/>
        </dgm:presLayoutVars>
      </dgm:prSet>
      <dgm:spPr/>
    </dgm:pt>
    <dgm:pt modelId="{84A0434F-E494-6C45-86BC-91FCB4B47AFE}" type="pres">
      <dgm:prSet presAssocID="{F3A9BDDA-C93E-4B6F-AC64-78660C32E2C1}" presName="composite" presStyleCnt="0"/>
      <dgm:spPr/>
    </dgm:pt>
    <dgm:pt modelId="{7E14B228-593D-584A-BCBC-BA957AD764A8}" type="pres">
      <dgm:prSet presAssocID="{F3A9BDDA-C93E-4B6F-AC64-78660C32E2C1}" presName="ConnectorPoint" presStyleLbl="lnNode1" presStyleIdx="0"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86E2E579-32DE-564B-81AA-D2EE9D238A8D}" type="pres">
      <dgm:prSet presAssocID="{F3A9BDDA-C93E-4B6F-AC64-78660C32E2C1}" presName="DropPinPlaceHolder" presStyleCnt="0"/>
      <dgm:spPr/>
    </dgm:pt>
    <dgm:pt modelId="{89B18466-57BA-5742-9843-7CB47B776529}" type="pres">
      <dgm:prSet presAssocID="{F3A9BDDA-C93E-4B6F-AC64-78660C32E2C1}" presName="DropPin" presStyleLbl="alignNode1" presStyleIdx="0" presStyleCnt="3"/>
      <dgm:spPr/>
    </dgm:pt>
    <dgm:pt modelId="{2FE55509-992F-3142-89C0-18724691172B}" type="pres">
      <dgm:prSet presAssocID="{F3A9BDDA-C93E-4B6F-AC64-78660C32E2C1}" presName="Ellipse" presStyleLbl="fgAcc1" presStyleIdx="1" presStyleCnt="4"/>
      <dgm:spPr>
        <a:solidFill>
          <a:schemeClr val="lt1">
            <a:alpha val="90000"/>
            <a:hueOff val="0"/>
            <a:satOff val="0"/>
            <a:lumOff val="0"/>
            <a:alphaOff val="0"/>
          </a:schemeClr>
        </a:solidFill>
        <a:ln w="25400" cap="flat" cmpd="sng" algn="ctr">
          <a:noFill/>
          <a:prstDash val="solid"/>
        </a:ln>
        <a:effectLst/>
      </dgm:spPr>
    </dgm:pt>
    <dgm:pt modelId="{0FD145FE-4C66-5D4E-942E-F1104A10872A}" type="pres">
      <dgm:prSet presAssocID="{F3A9BDDA-C93E-4B6F-AC64-78660C32E2C1}" presName="L2TextContainer" presStyleLbl="revTx" presStyleIdx="0" presStyleCnt="6">
        <dgm:presLayoutVars>
          <dgm:bulletEnabled val="1"/>
        </dgm:presLayoutVars>
      </dgm:prSet>
      <dgm:spPr/>
    </dgm:pt>
    <dgm:pt modelId="{40244374-86FF-2F47-8BEB-3FED99FD6444}" type="pres">
      <dgm:prSet presAssocID="{F3A9BDDA-C93E-4B6F-AC64-78660C32E2C1}" presName="L1TextContainer" presStyleLbl="revTx" presStyleIdx="1" presStyleCnt="6">
        <dgm:presLayoutVars>
          <dgm:chMax val="1"/>
          <dgm:chPref val="1"/>
          <dgm:bulletEnabled val="1"/>
        </dgm:presLayoutVars>
      </dgm:prSet>
      <dgm:spPr/>
    </dgm:pt>
    <dgm:pt modelId="{648715F5-5887-7449-890A-096C43DFF437}" type="pres">
      <dgm:prSet presAssocID="{F3A9BDDA-C93E-4B6F-AC64-78660C32E2C1}"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251163C0-8F77-C34A-974A-6EC7F089ADF6}" type="pres">
      <dgm:prSet presAssocID="{F3A9BDDA-C93E-4B6F-AC64-78660C32E2C1}" presName="EmptyPlaceHolder" presStyleCnt="0"/>
      <dgm:spPr/>
    </dgm:pt>
    <dgm:pt modelId="{D7593AD1-A47B-724E-A431-D90194B6FE5B}" type="pres">
      <dgm:prSet presAssocID="{28561622-7E9D-41C3-BB35-6C11D895C0C2}" presName="spaceBetweenRectangles" presStyleCnt="0"/>
      <dgm:spPr/>
    </dgm:pt>
    <dgm:pt modelId="{71604A0F-11FC-3C4F-B64F-C7DA486A74FB}" type="pres">
      <dgm:prSet presAssocID="{66F2FCBF-A2CD-4495-9F9C-2F87AFD870A5}" presName="composite" presStyleCnt="0"/>
      <dgm:spPr/>
    </dgm:pt>
    <dgm:pt modelId="{67DA2686-8F70-0846-8C7F-8280D641E21E}" type="pres">
      <dgm:prSet presAssocID="{66F2FCBF-A2CD-4495-9F9C-2F87AFD870A5}" presName="ConnectorPoint" presStyleLbl="lnNode1" presStyleIdx="1"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F09E30CF-FDFD-0F4A-934D-57CCDAADE718}" type="pres">
      <dgm:prSet presAssocID="{66F2FCBF-A2CD-4495-9F9C-2F87AFD870A5}" presName="DropPinPlaceHolder" presStyleCnt="0"/>
      <dgm:spPr/>
    </dgm:pt>
    <dgm:pt modelId="{255298AB-4BF3-334F-BA66-9038092D8871}" type="pres">
      <dgm:prSet presAssocID="{66F2FCBF-A2CD-4495-9F9C-2F87AFD870A5}" presName="DropPin" presStyleLbl="alignNode1" presStyleIdx="1" presStyleCnt="3"/>
      <dgm:spPr/>
    </dgm:pt>
    <dgm:pt modelId="{F335F705-C4B0-544F-A552-D1D51F50D9F6}" type="pres">
      <dgm:prSet presAssocID="{66F2FCBF-A2CD-4495-9F9C-2F87AFD870A5}" presName="Ellipse" presStyleLbl="fgAcc1" presStyleIdx="2" presStyleCnt="4"/>
      <dgm:spPr>
        <a:solidFill>
          <a:schemeClr val="lt1">
            <a:alpha val="90000"/>
            <a:hueOff val="0"/>
            <a:satOff val="0"/>
            <a:lumOff val="0"/>
            <a:alphaOff val="0"/>
          </a:schemeClr>
        </a:solidFill>
        <a:ln w="25400" cap="flat" cmpd="sng" algn="ctr">
          <a:noFill/>
          <a:prstDash val="solid"/>
        </a:ln>
        <a:effectLst/>
      </dgm:spPr>
    </dgm:pt>
    <dgm:pt modelId="{7BD59D61-74AA-3F4C-8017-8A51E7CDE306}" type="pres">
      <dgm:prSet presAssocID="{66F2FCBF-A2CD-4495-9F9C-2F87AFD870A5}" presName="L2TextContainer" presStyleLbl="revTx" presStyleIdx="2" presStyleCnt="6">
        <dgm:presLayoutVars>
          <dgm:bulletEnabled val="1"/>
        </dgm:presLayoutVars>
      </dgm:prSet>
      <dgm:spPr/>
    </dgm:pt>
    <dgm:pt modelId="{91DA54D0-F6BB-8944-A46E-E38ABF1F22C4}" type="pres">
      <dgm:prSet presAssocID="{66F2FCBF-A2CD-4495-9F9C-2F87AFD870A5}" presName="L1TextContainer" presStyleLbl="revTx" presStyleIdx="3" presStyleCnt="6">
        <dgm:presLayoutVars>
          <dgm:chMax val="1"/>
          <dgm:chPref val="1"/>
          <dgm:bulletEnabled val="1"/>
        </dgm:presLayoutVars>
      </dgm:prSet>
      <dgm:spPr/>
    </dgm:pt>
    <dgm:pt modelId="{2E1D9242-D43E-4248-81C5-8B16D311EDD6}" type="pres">
      <dgm:prSet presAssocID="{66F2FCBF-A2CD-4495-9F9C-2F87AFD870A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75C8BF2D-C435-1F45-AFA9-F42FC74F2938}" type="pres">
      <dgm:prSet presAssocID="{66F2FCBF-A2CD-4495-9F9C-2F87AFD870A5}" presName="EmptyPlaceHolder" presStyleCnt="0"/>
      <dgm:spPr/>
    </dgm:pt>
    <dgm:pt modelId="{D8CDECF5-CBAB-1144-A3F6-CAFF9F31DBEE}" type="pres">
      <dgm:prSet presAssocID="{5E651F4B-BD37-46B3-80DC-7D57273244E8}" presName="spaceBetweenRectangles" presStyleCnt="0"/>
      <dgm:spPr/>
    </dgm:pt>
    <dgm:pt modelId="{92C52621-BD07-1448-9398-D1F4361EC3FE}" type="pres">
      <dgm:prSet presAssocID="{62B0A21B-952C-A649-B646-EB8B7762EE7E}" presName="composite" presStyleCnt="0"/>
      <dgm:spPr/>
    </dgm:pt>
    <dgm:pt modelId="{B91D8216-9FAA-CE49-B814-01D56CDE4CDA}" type="pres">
      <dgm:prSet presAssocID="{62B0A21B-952C-A649-B646-EB8B7762EE7E}" presName="ConnectorPoint" presStyleLbl="lnNode1" presStyleIdx="2" presStyleCnt="3"/>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3B26613-24EA-5E42-95AA-4E55FE16E7AF}" type="pres">
      <dgm:prSet presAssocID="{62B0A21B-952C-A649-B646-EB8B7762EE7E}" presName="DropPinPlaceHolder" presStyleCnt="0"/>
      <dgm:spPr/>
    </dgm:pt>
    <dgm:pt modelId="{CA8BCE9D-32DE-D14B-9170-1104C41D6DCA}" type="pres">
      <dgm:prSet presAssocID="{62B0A21B-952C-A649-B646-EB8B7762EE7E}" presName="DropPin" presStyleLbl="alignNode1" presStyleIdx="2" presStyleCnt="3"/>
      <dgm:spPr/>
    </dgm:pt>
    <dgm:pt modelId="{4AF8A992-157E-9645-A079-E8012EDF6AAD}" type="pres">
      <dgm:prSet presAssocID="{62B0A21B-952C-A649-B646-EB8B7762EE7E}" presName="Ellipse" presStyleLbl="fgAcc1" presStyleIdx="3" presStyleCnt="4"/>
      <dgm:spPr>
        <a:solidFill>
          <a:schemeClr val="lt1">
            <a:alpha val="90000"/>
            <a:hueOff val="0"/>
            <a:satOff val="0"/>
            <a:lumOff val="0"/>
            <a:alphaOff val="0"/>
          </a:schemeClr>
        </a:solidFill>
        <a:ln w="25400" cap="flat" cmpd="sng" algn="ctr">
          <a:noFill/>
          <a:prstDash val="solid"/>
        </a:ln>
        <a:effectLst/>
      </dgm:spPr>
    </dgm:pt>
    <dgm:pt modelId="{DE1F2FCB-8CAA-DD43-A9FB-67BEC361A5F1}" type="pres">
      <dgm:prSet presAssocID="{62B0A21B-952C-A649-B646-EB8B7762EE7E}" presName="L2TextContainer" presStyleLbl="revTx" presStyleIdx="4" presStyleCnt="6">
        <dgm:presLayoutVars>
          <dgm:bulletEnabled val="1"/>
        </dgm:presLayoutVars>
      </dgm:prSet>
      <dgm:spPr/>
    </dgm:pt>
    <dgm:pt modelId="{526DC7CF-3C2A-F843-8CB3-3D793D980D79}" type="pres">
      <dgm:prSet presAssocID="{62B0A21B-952C-A649-B646-EB8B7762EE7E}" presName="L1TextContainer" presStyleLbl="revTx" presStyleIdx="5" presStyleCnt="6">
        <dgm:presLayoutVars>
          <dgm:chMax val="1"/>
          <dgm:chPref val="1"/>
          <dgm:bulletEnabled val="1"/>
        </dgm:presLayoutVars>
      </dgm:prSet>
      <dgm:spPr/>
    </dgm:pt>
    <dgm:pt modelId="{1BAC0B7E-A097-FA44-9911-1AF446B8305E}" type="pres">
      <dgm:prSet presAssocID="{62B0A21B-952C-A649-B646-EB8B7762EE7E}"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452E14AE-BF6F-6D45-BF6B-77E59E3077E2}" type="pres">
      <dgm:prSet presAssocID="{62B0A21B-952C-A649-B646-EB8B7762EE7E}" presName="EmptyPlaceHolder" presStyleCnt="0"/>
      <dgm:spPr/>
    </dgm:pt>
  </dgm:ptLst>
  <dgm:cxnLst>
    <dgm:cxn modelId="{2B06D614-8986-F546-B0AC-6512CF64540B}" type="presOf" srcId="{66F2FCBF-A2CD-4495-9F9C-2F87AFD870A5}" destId="{91DA54D0-F6BB-8944-A46E-E38ABF1F22C4}" srcOrd="0" destOrd="0" presId="urn:microsoft.com/office/officeart/2017/3/layout/DropPinTimeline"/>
    <dgm:cxn modelId="{194EF817-719D-7946-BD41-D217E47F7A55}" srcId="{62B0A21B-952C-A649-B646-EB8B7762EE7E}" destId="{D40D2F48-F81A-1945-BC4C-13A56DC52276}" srcOrd="0" destOrd="0" parTransId="{25A01210-C0CF-E242-B5C0-FD54E65E3B11}" sibTransId="{1A972AC2-46DC-EA45-ABBE-8640E4A2B5E8}"/>
    <dgm:cxn modelId="{635DCE29-202C-4ACA-AE02-5B72587D6C18}" srcId="{5A0E0443-E441-4E6A-AB5F-AD66D05F9185}" destId="{66F2FCBF-A2CD-4495-9F9C-2F87AFD870A5}" srcOrd="1" destOrd="0" parTransId="{B801D348-4038-4B9A-9C86-54294B154A67}" sibTransId="{5E651F4B-BD37-46B3-80DC-7D57273244E8}"/>
    <dgm:cxn modelId="{23A2FE3B-4E35-2E4E-BC58-EA941C81058E}" type="presOf" srcId="{5A0E0443-E441-4E6A-AB5F-AD66D05F9185}" destId="{CAE68BF8-AA1B-894D-883D-74849A64803A}" srcOrd="0" destOrd="0" presId="urn:microsoft.com/office/officeart/2017/3/layout/DropPinTimeline"/>
    <dgm:cxn modelId="{4CE8D742-E5AF-4F5B-92DA-C0800DECBC55}" srcId="{66F2FCBF-A2CD-4495-9F9C-2F87AFD870A5}" destId="{D464A652-EDD7-4FFE-900F-68958D50D365}" srcOrd="0" destOrd="0" parTransId="{951E64F5-2E9C-4A76-AA93-0E813A3CF3D1}" sibTransId="{5582F747-593F-445A-8831-92817360889C}"/>
    <dgm:cxn modelId="{561DFE48-2C35-4148-B35A-F9B527F76A81}" type="presOf" srcId="{2E62AA75-7A69-40DB-A4BA-6C71F8F70E4E}" destId="{0FD145FE-4C66-5D4E-942E-F1104A10872A}" srcOrd="0" destOrd="0" presId="urn:microsoft.com/office/officeart/2017/3/layout/DropPinTimeline"/>
    <dgm:cxn modelId="{8F8ACF58-EDA0-284A-AC58-59B4F46E15C2}" type="presOf" srcId="{D464A652-EDD7-4FFE-900F-68958D50D365}" destId="{7BD59D61-74AA-3F4C-8017-8A51E7CDE306}" srcOrd="0" destOrd="0" presId="urn:microsoft.com/office/officeart/2017/3/layout/DropPinTimeline"/>
    <dgm:cxn modelId="{A8FDF458-F437-004A-B9BC-FB032592FC9D}" type="presOf" srcId="{62B0A21B-952C-A649-B646-EB8B7762EE7E}" destId="{526DC7CF-3C2A-F843-8CB3-3D793D980D79}" srcOrd="0" destOrd="0" presId="urn:microsoft.com/office/officeart/2017/3/layout/DropPinTimeline"/>
    <dgm:cxn modelId="{C0726877-D10C-FF47-AB50-1114C75EEF23}" type="presOf" srcId="{F3A9BDDA-C93E-4B6F-AC64-78660C32E2C1}" destId="{40244374-86FF-2F47-8BEB-3FED99FD6444}" srcOrd="0" destOrd="0" presId="urn:microsoft.com/office/officeart/2017/3/layout/DropPinTimeline"/>
    <dgm:cxn modelId="{93F1E57C-E08B-4D2B-B7B1-93CEA7F0F773}" srcId="{F3A9BDDA-C93E-4B6F-AC64-78660C32E2C1}" destId="{2E62AA75-7A69-40DB-A4BA-6C71F8F70E4E}" srcOrd="0" destOrd="0" parTransId="{6C94C64E-FFA0-416B-A32E-AC7FEA65C5DE}" sibTransId="{F7574597-4971-42F5-865D-A8A4921B221B}"/>
    <dgm:cxn modelId="{C6EB47C1-8ECB-DD48-8260-66C5940A2D9C}" srcId="{5A0E0443-E441-4E6A-AB5F-AD66D05F9185}" destId="{62B0A21B-952C-A649-B646-EB8B7762EE7E}" srcOrd="2" destOrd="0" parTransId="{9CEDF7FC-B44B-804D-AD2A-953B569A1C5D}" sibTransId="{856B2B2E-D78F-F446-80F3-D6DE85B1D0DB}"/>
    <dgm:cxn modelId="{1A53D9C1-8EE4-4FAB-B2EE-7500D53E31CE}" srcId="{5A0E0443-E441-4E6A-AB5F-AD66D05F9185}" destId="{F3A9BDDA-C93E-4B6F-AC64-78660C32E2C1}" srcOrd="0" destOrd="0" parTransId="{CDD896AF-E85E-458B-AE68-9B65532CDE75}" sibTransId="{28561622-7E9D-41C3-BB35-6C11D895C0C2}"/>
    <dgm:cxn modelId="{8DBEBFC3-73FC-C04C-BFA5-1E1A50501104}" type="presOf" srcId="{D40D2F48-F81A-1945-BC4C-13A56DC52276}" destId="{DE1F2FCB-8CAA-DD43-A9FB-67BEC361A5F1}" srcOrd="0" destOrd="0" presId="urn:microsoft.com/office/officeart/2017/3/layout/DropPinTimeline"/>
    <dgm:cxn modelId="{F009A64D-AC76-4247-9FF9-04B36C19B8B2}" type="presParOf" srcId="{CAE68BF8-AA1B-894D-883D-74849A64803A}" destId="{44A74369-D7EE-434F-8997-D1D75BC08D78}" srcOrd="0" destOrd="0" presId="urn:microsoft.com/office/officeart/2017/3/layout/DropPinTimeline"/>
    <dgm:cxn modelId="{D611D53F-4EC1-BA46-AC63-02F840436D3D}" type="presParOf" srcId="{CAE68BF8-AA1B-894D-883D-74849A64803A}" destId="{3E58A87B-6374-674D-B0EF-14BF88CDA79A}" srcOrd="1" destOrd="0" presId="urn:microsoft.com/office/officeart/2017/3/layout/DropPinTimeline"/>
    <dgm:cxn modelId="{9BD94C77-6224-2249-9B79-C178A2ED53F8}" type="presParOf" srcId="{3E58A87B-6374-674D-B0EF-14BF88CDA79A}" destId="{84A0434F-E494-6C45-86BC-91FCB4B47AFE}" srcOrd="0" destOrd="0" presId="urn:microsoft.com/office/officeart/2017/3/layout/DropPinTimeline"/>
    <dgm:cxn modelId="{129D244A-7005-5444-B72B-F066966BE4A7}" type="presParOf" srcId="{84A0434F-E494-6C45-86BC-91FCB4B47AFE}" destId="{7E14B228-593D-584A-BCBC-BA957AD764A8}" srcOrd="0" destOrd="0" presId="urn:microsoft.com/office/officeart/2017/3/layout/DropPinTimeline"/>
    <dgm:cxn modelId="{674E4A21-3DD2-0F48-80EA-A61D3F7A41B6}" type="presParOf" srcId="{84A0434F-E494-6C45-86BC-91FCB4B47AFE}" destId="{86E2E579-32DE-564B-81AA-D2EE9D238A8D}" srcOrd="1" destOrd="0" presId="urn:microsoft.com/office/officeart/2017/3/layout/DropPinTimeline"/>
    <dgm:cxn modelId="{7A210F27-BBE3-5D4D-BD8C-88101330D930}" type="presParOf" srcId="{86E2E579-32DE-564B-81AA-D2EE9D238A8D}" destId="{89B18466-57BA-5742-9843-7CB47B776529}" srcOrd="0" destOrd="0" presId="urn:microsoft.com/office/officeart/2017/3/layout/DropPinTimeline"/>
    <dgm:cxn modelId="{E0660A72-7D45-E64B-B449-17F25567BFDC}" type="presParOf" srcId="{86E2E579-32DE-564B-81AA-D2EE9D238A8D}" destId="{2FE55509-992F-3142-89C0-18724691172B}" srcOrd="1" destOrd="0" presId="urn:microsoft.com/office/officeart/2017/3/layout/DropPinTimeline"/>
    <dgm:cxn modelId="{F4C6BAF7-6B72-8040-985D-C418B944E008}" type="presParOf" srcId="{84A0434F-E494-6C45-86BC-91FCB4B47AFE}" destId="{0FD145FE-4C66-5D4E-942E-F1104A10872A}" srcOrd="2" destOrd="0" presId="urn:microsoft.com/office/officeart/2017/3/layout/DropPinTimeline"/>
    <dgm:cxn modelId="{24236400-2B43-3C49-B165-8722197287E4}" type="presParOf" srcId="{84A0434F-E494-6C45-86BC-91FCB4B47AFE}" destId="{40244374-86FF-2F47-8BEB-3FED99FD6444}" srcOrd="3" destOrd="0" presId="urn:microsoft.com/office/officeart/2017/3/layout/DropPinTimeline"/>
    <dgm:cxn modelId="{F10CC337-A449-C443-8205-9E334DE357F0}" type="presParOf" srcId="{84A0434F-E494-6C45-86BC-91FCB4B47AFE}" destId="{648715F5-5887-7449-890A-096C43DFF437}" srcOrd="4" destOrd="0" presId="urn:microsoft.com/office/officeart/2017/3/layout/DropPinTimeline"/>
    <dgm:cxn modelId="{9C1710D5-3D79-A24D-B200-0C9652566DE7}" type="presParOf" srcId="{84A0434F-E494-6C45-86BC-91FCB4B47AFE}" destId="{251163C0-8F77-C34A-974A-6EC7F089ADF6}" srcOrd="5" destOrd="0" presId="urn:microsoft.com/office/officeart/2017/3/layout/DropPinTimeline"/>
    <dgm:cxn modelId="{AA789F67-AF37-3548-BFB4-DE509E6A7469}" type="presParOf" srcId="{3E58A87B-6374-674D-B0EF-14BF88CDA79A}" destId="{D7593AD1-A47B-724E-A431-D90194B6FE5B}" srcOrd="1" destOrd="0" presId="urn:microsoft.com/office/officeart/2017/3/layout/DropPinTimeline"/>
    <dgm:cxn modelId="{90FE6B91-0C3C-E541-886C-FF7B457B85F8}" type="presParOf" srcId="{3E58A87B-6374-674D-B0EF-14BF88CDA79A}" destId="{71604A0F-11FC-3C4F-B64F-C7DA486A74FB}" srcOrd="2" destOrd="0" presId="urn:microsoft.com/office/officeart/2017/3/layout/DropPinTimeline"/>
    <dgm:cxn modelId="{F7109000-8FC8-E344-A4C7-C32944232B76}" type="presParOf" srcId="{71604A0F-11FC-3C4F-B64F-C7DA486A74FB}" destId="{67DA2686-8F70-0846-8C7F-8280D641E21E}" srcOrd="0" destOrd="0" presId="urn:microsoft.com/office/officeart/2017/3/layout/DropPinTimeline"/>
    <dgm:cxn modelId="{A485920A-E2B8-334D-822C-DF33E3937A75}" type="presParOf" srcId="{71604A0F-11FC-3C4F-B64F-C7DA486A74FB}" destId="{F09E30CF-FDFD-0F4A-934D-57CCDAADE718}" srcOrd="1" destOrd="0" presId="urn:microsoft.com/office/officeart/2017/3/layout/DropPinTimeline"/>
    <dgm:cxn modelId="{56C29820-2AC6-A743-B3F5-5F18C61B101A}" type="presParOf" srcId="{F09E30CF-FDFD-0F4A-934D-57CCDAADE718}" destId="{255298AB-4BF3-334F-BA66-9038092D8871}" srcOrd="0" destOrd="0" presId="urn:microsoft.com/office/officeart/2017/3/layout/DropPinTimeline"/>
    <dgm:cxn modelId="{32887B0B-F927-A741-9164-288FA04E2042}" type="presParOf" srcId="{F09E30CF-FDFD-0F4A-934D-57CCDAADE718}" destId="{F335F705-C4B0-544F-A552-D1D51F50D9F6}" srcOrd="1" destOrd="0" presId="urn:microsoft.com/office/officeart/2017/3/layout/DropPinTimeline"/>
    <dgm:cxn modelId="{B6FBE5A0-E3BE-714E-9695-80E3438512C4}" type="presParOf" srcId="{71604A0F-11FC-3C4F-B64F-C7DA486A74FB}" destId="{7BD59D61-74AA-3F4C-8017-8A51E7CDE306}" srcOrd="2" destOrd="0" presId="urn:microsoft.com/office/officeart/2017/3/layout/DropPinTimeline"/>
    <dgm:cxn modelId="{B53F1A80-2402-4C44-A8B5-AE4D04003B84}" type="presParOf" srcId="{71604A0F-11FC-3C4F-B64F-C7DA486A74FB}" destId="{91DA54D0-F6BB-8944-A46E-E38ABF1F22C4}" srcOrd="3" destOrd="0" presId="urn:microsoft.com/office/officeart/2017/3/layout/DropPinTimeline"/>
    <dgm:cxn modelId="{B876DFC6-BE6E-6646-854A-7CC9F50116A7}" type="presParOf" srcId="{71604A0F-11FC-3C4F-B64F-C7DA486A74FB}" destId="{2E1D9242-D43E-4248-81C5-8B16D311EDD6}" srcOrd="4" destOrd="0" presId="urn:microsoft.com/office/officeart/2017/3/layout/DropPinTimeline"/>
    <dgm:cxn modelId="{E8513AD0-C7B4-8E49-B7C4-87E29AADBA0D}" type="presParOf" srcId="{71604A0F-11FC-3C4F-B64F-C7DA486A74FB}" destId="{75C8BF2D-C435-1F45-AFA9-F42FC74F2938}" srcOrd="5" destOrd="0" presId="urn:microsoft.com/office/officeart/2017/3/layout/DropPinTimeline"/>
    <dgm:cxn modelId="{9BBA0BE0-D942-694D-8C17-AA572EE3A236}" type="presParOf" srcId="{3E58A87B-6374-674D-B0EF-14BF88CDA79A}" destId="{D8CDECF5-CBAB-1144-A3F6-CAFF9F31DBEE}" srcOrd="3" destOrd="0" presId="urn:microsoft.com/office/officeart/2017/3/layout/DropPinTimeline"/>
    <dgm:cxn modelId="{27991B1A-E753-3646-BCB7-451D198CFA94}" type="presParOf" srcId="{3E58A87B-6374-674D-B0EF-14BF88CDA79A}" destId="{92C52621-BD07-1448-9398-D1F4361EC3FE}" srcOrd="4" destOrd="0" presId="urn:microsoft.com/office/officeart/2017/3/layout/DropPinTimeline"/>
    <dgm:cxn modelId="{AFA733AE-0DDF-D24B-AE7F-410E842747A9}" type="presParOf" srcId="{92C52621-BD07-1448-9398-D1F4361EC3FE}" destId="{B91D8216-9FAA-CE49-B814-01D56CDE4CDA}" srcOrd="0" destOrd="0" presId="urn:microsoft.com/office/officeart/2017/3/layout/DropPinTimeline"/>
    <dgm:cxn modelId="{8BE0ADE2-ACCC-D940-9021-E0C607C86125}" type="presParOf" srcId="{92C52621-BD07-1448-9398-D1F4361EC3FE}" destId="{C3B26613-24EA-5E42-95AA-4E55FE16E7AF}" srcOrd="1" destOrd="0" presId="urn:microsoft.com/office/officeart/2017/3/layout/DropPinTimeline"/>
    <dgm:cxn modelId="{4208636A-008A-4C4E-8B19-7978F6AC716C}" type="presParOf" srcId="{C3B26613-24EA-5E42-95AA-4E55FE16E7AF}" destId="{CA8BCE9D-32DE-D14B-9170-1104C41D6DCA}" srcOrd="0" destOrd="0" presId="urn:microsoft.com/office/officeart/2017/3/layout/DropPinTimeline"/>
    <dgm:cxn modelId="{E8838DF4-C4D7-3942-A162-21C7F31B81C5}" type="presParOf" srcId="{C3B26613-24EA-5E42-95AA-4E55FE16E7AF}" destId="{4AF8A992-157E-9645-A079-E8012EDF6AAD}" srcOrd="1" destOrd="0" presId="urn:microsoft.com/office/officeart/2017/3/layout/DropPinTimeline"/>
    <dgm:cxn modelId="{D23DBB8E-F8BD-CA46-92E8-336DA9A08C71}" type="presParOf" srcId="{92C52621-BD07-1448-9398-D1F4361EC3FE}" destId="{DE1F2FCB-8CAA-DD43-A9FB-67BEC361A5F1}" srcOrd="2" destOrd="0" presId="urn:microsoft.com/office/officeart/2017/3/layout/DropPinTimeline"/>
    <dgm:cxn modelId="{ADF18176-D00F-7346-BA5C-054C04692A5C}" type="presParOf" srcId="{92C52621-BD07-1448-9398-D1F4361EC3FE}" destId="{526DC7CF-3C2A-F843-8CB3-3D793D980D79}" srcOrd="3" destOrd="0" presId="urn:microsoft.com/office/officeart/2017/3/layout/DropPinTimeline"/>
    <dgm:cxn modelId="{8A421A5F-7A27-0B4D-90F5-671E198C1F4D}" type="presParOf" srcId="{92C52621-BD07-1448-9398-D1F4361EC3FE}" destId="{1BAC0B7E-A097-FA44-9911-1AF446B8305E}" srcOrd="4" destOrd="0" presId="urn:microsoft.com/office/officeart/2017/3/layout/DropPinTimeline"/>
    <dgm:cxn modelId="{DF42B308-BBA8-8040-8660-D9FD14A33217}" type="presParOf" srcId="{92C52621-BD07-1448-9398-D1F4361EC3FE}" destId="{452E14AE-BF6F-6D45-BF6B-77E59E3077E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0F3785-5677-4AC6-ABCD-4D4CB07AEE87}"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62A44EEE-84A8-4E78-9AC3-82F71E64F1DB}">
      <dgm:prSet/>
      <dgm:spPr/>
      <dgm:t>
        <a:bodyPr/>
        <a:lstStyle/>
        <a:p>
          <a:r>
            <a:rPr lang="en-US" dirty="0"/>
            <a:t>School of Medicine</a:t>
          </a:r>
        </a:p>
      </dgm:t>
    </dgm:pt>
    <dgm:pt modelId="{D1CFE13A-B4AD-426B-8963-6DD201488B3C}" type="parTrans" cxnId="{2AF7EBB3-E639-4B38-B271-586D46CF8093}">
      <dgm:prSet/>
      <dgm:spPr/>
      <dgm:t>
        <a:bodyPr/>
        <a:lstStyle/>
        <a:p>
          <a:endParaRPr lang="en-US"/>
        </a:p>
      </dgm:t>
    </dgm:pt>
    <dgm:pt modelId="{AF44B17E-73C0-4B2F-A27D-8625DC26CD77}" type="sibTrans" cxnId="{2AF7EBB3-E639-4B38-B271-586D46CF8093}">
      <dgm:prSet/>
      <dgm:spPr/>
      <dgm:t>
        <a:bodyPr/>
        <a:lstStyle/>
        <a:p>
          <a:endParaRPr lang="en-US"/>
        </a:p>
      </dgm:t>
    </dgm:pt>
    <dgm:pt modelId="{BE041CF0-B6AC-3144-9EA8-F2FA862AAEDE}">
      <dgm:prSet/>
      <dgm:spPr/>
      <dgm:t>
        <a:bodyPr/>
        <a:lstStyle/>
        <a:p>
          <a:r>
            <a:rPr lang="en-US" dirty="0"/>
            <a:t>Librarians, kind of</a:t>
          </a:r>
        </a:p>
      </dgm:t>
    </dgm:pt>
    <dgm:pt modelId="{29E6713A-DD1A-F642-B798-75D42C9A5142}" type="parTrans" cxnId="{0A972A37-C3DB-4849-8D12-9E0F31602D9E}">
      <dgm:prSet/>
      <dgm:spPr/>
      <dgm:t>
        <a:bodyPr/>
        <a:lstStyle/>
        <a:p>
          <a:endParaRPr lang="en-US"/>
        </a:p>
      </dgm:t>
    </dgm:pt>
    <dgm:pt modelId="{BF980938-E1C7-F14F-B0E5-3611121CED0B}" type="sibTrans" cxnId="{0A972A37-C3DB-4849-8D12-9E0F31602D9E}">
      <dgm:prSet/>
      <dgm:spPr/>
      <dgm:t>
        <a:bodyPr/>
        <a:lstStyle/>
        <a:p>
          <a:endParaRPr lang="en-US"/>
        </a:p>
      </dgm:t>
    </dgm:pt>
    <dgm:pt modelId="{4692B057-A0A3-8945-8727-AC9A2D9FD148}">
      <dgm:prSet/>
      <dgm:spPr/>
      <dgm:t>
        <a:bodyPr/>
        <a:lstStyle/>
        <a:p>
          <a:r>
            <a:rPr lang="en-US" dirty="0"/>
            <a:t>Research Faculty</a:t>
          </a:r>
        </a:p>
      </dgm:t>
    </dgm:pt>
    <dgm:pt modelId="{CACA4554-2BAA-1D45-BC8D-83737E900F4C}" type="parTrans" cxnId="{6EB48092-C31A-3D49-9B20-E32518C7B25E}">
      <dgm:prSet/>
      <dgm:spPr/>
      <dgm:t>
        <a:bodyPr/>
        <a:lstStyle/>
        <a:p>
          <a:endParaRPr lang="en-US"/>
        </a:p>
      </dgm:t>
    </dgm:pt>
    <dgm:pt modelId="{6DD7FC16-0A81-0440-B17B-63FA670FC643}" type="sibTrans" cxnId="{6EB48092-C31A-3D49-9B20-E32518C7B25E}">
      <dgm:prSet/>
      <dgm:spPr/>
      <dgm:t>
        <a:bodyPr/>
        <a:lstStyle/>
        <a:p>
          <a:endParaRPr lang="en-US"/>
        </a:p>
      </dgm:t>
    </dgm:pt>
    <dgm:pt modelId="{A0FA65D1-BE40-194A-9568-AA7D92740BC4}" type="pres">
      <dgm:prSet presAssocID="{310F3785-5677-4AC6-ABCD-4D4CB07AEE87}" presName="vert0" presStyleCnt="0">
        <dgm:presLayoutVars>
          <dgm:dir/>
          <dgm:animOne val="branch"/>
          <dgm:animLvl val="lvl"/>
        </dgm:presLayoutVars>
      </dgm:prSet>
      <dgm:spPr/>
    </dgm:pt>
    <dgm:pt modelId="{46F7ED50-2967-C54C-B16F-C5E76DECB806}" type="pres">
      <dgm:prSet presAssocID="{62A44EEE-84A8-4E78-9AC3-82F71E64F1DB}" presName="thickLine" presStyleLbl="alignNode1" presStyleIdx="0" presStyleCnt="3"/>
      <dgm:spPr/>
    </dgm:pt>
    <dgm:pt modelId="{A13546B7-8BF0-E94D-BA13-E63400C605BB}" type="pres">
      <dgm:prSet presAssocID="{62A44EEE-84A8-4E78-9AC3-82F71E64F1DB}" presName="horz1" presStyleCnt="0"/>
      <dgm:spPr/>
    </dgm:pt>
    <dgm:pt modelId="{E7BF5939-F367-474C-8542-6C1A05FB6026}" type="pres">
      <dgm:prSet presAssocID="{62A44EEE-84A8-4E78-9AC3-82F71E64F1DB}" presName="tx1" presStyleLbl="revTx" presStyleIdx="0" presStyleCnt="3"/>
      <dgm:spPr/>
    </dgm:pt>
    <dgm:pt modelId="{6103064B-67B9-984A-8BCA-1144275645CA}" type="pres">
      <dgm:prSet presAssocID="{62A44EEE-84A8-4E78-9AC3-82F71E64F1DB}" presName="vert1" presStyleCnt="0"/>
      <dgm:spPr/>
    </dgm:pt>
    <dgm:pt modelId="{69B93BA5-7EE7-E841-9C2D-4A96633E8D8F}" type="pres">
      <dgm:prSet presAssocID="{4692B057-A0A3-8945-8727-AC9A2D9FD148}" presName="thickLine" presStyleLbl="alignNode1" presStyleIdx="1" presStyleCnt="3"/>
      <dgm:spPr/>
    </dgm:pt>
    <dgm:pt modelId="{A4A5CC37-A282-FB4D-9D21-004DF43F7077}" type="pres">
      <dgm:prSet presAssocID="{4692B057-A0A3-8945-8727-AC9A2D9FD148}" presName="horz1" presStyleCnt="0"/>
      <dgm:spPr/>
    </dgm:pt>
    <dgm:pt modelId="{BDDDB775-C44B-DE49-BDF4-F209223B9D65}" type="pres">
      <dgm:prSet presAssocID="{4692B057-A0A3-8945-8727-AC9A2D9FD148}" presName="tx1" presStyleLbl="revTx" presStyleIdx="1" presStyleCnt="3"/>
      <dgm:spPr/>
    </dgm:pt>
    <dgm:pt modelId="{1744E97B-CAE2-4D42-8219-6DE75C24B570}" type="pres">
      <dgm:prSet presAssocID="{4692B057-A0A3-8945-8727-AC9A2D9FD148}" presName="vert1" presStyleCnt="0"/>
      <dgm:spPr/>
    </dgm:pt>
    <dgm:pt modelId="{593E9DF9-9296-814C-848D-CB0153E30BFE}" type="pres">
      <dgm:prSet presAssocID="{BE041CF0-B6AC-3144-9EA8-F2FA862AAEDE}" presName="thickLine" presStyleLbl="alignNode1" presStyleIdx="2" presStyleCnt="3"/>
      <dgm:spPr/>
    </dgm:pt>
    <dgm:pt modelId="{D02D7604-6A75-F344-9E22-6C9CF0CB5728}" type="pres">
      <dgm:prSet presAssocID="{BE041CF0-B6AC-3144-9EA8-F2FA862AAEDE}" presName="horz1" presStyleCnt="0"/>
      <dgm:spPr/>
    </dgm:pt>
    <dgm:pt modelId="{9E8AAA89-D0AC-EF4D-9DEB-596C3327B92B}" type="pres">
      <dgm:prSet presAssocID="{BE041CF0-B6AC-3144-9EA8-F2FA862AAEDE}" presName="tx1" presStyleLbl="revTx" presStyleIdx="2" presStyleCnt="3"/>
      <dgm:spPr/>
    </dgm:pt>
    <dgm:pt modelId="{76295052-4DAD-A74E-AE3E-06D400C1457B}" type="pres">
      <dgm:prSet presAssocID="{BE041CF0-B6AC-3144-9EA8-F2FA862AAEDE}" presName="vert1" presStyleCnt="0"/>
      <dgm:spPr/>
    </dgm:pt>
  </dgm:ptLst>
  <dgm:cxnLst>
    <dgm:cxn modelId="{0A972A37-C3DB-4849-8D12-9E0F31602D9E}" srcId="{310F3785-5677-4AC6-ABCD-4D4CB07AEE87}" destId="{BE041CF0-B6AC-3144-9EA8-F2FA862AAEDE}" srcOrd="2" destOrd="0" parTransId="{29E6713A-DD1A-F642-B798-75D42C9A5142}" sibTransId="{BF980938-E1C7-F14F-B0E5-3611121CED0B}"/>
    <dgm:cxn modelId="{10FB104F-BE24-B443-BA96-345C12325B72}" type="presOf" srcId="{62A44EEE-84A8-4E78-9AC3-82F71E64F1DB}" destId="{E7BF5939-F367-474C-8542-6C1A05FB6026}" srcOrd="0" destOrd="0" presId="urn:microsoft.com/office/officeart/2008/layout/LinedList"/>
    <dgm:cxn modelId="{6EB48092-C31A-3D49-9B20-E32518C7B25E}" srcId="{310F3785-5677-4AC6-ABCD-4D4CB07AEE87}" destId="{4692B057-A0A3-8945-8727-AC9A2D9FD148}" srcOrd="1" destOrd="0" parTransId="{CACA4554-2BAA-1D45-BC8D-83737E900F4C}" sibTransId="{6DD7FC16-0A81-0440-B17B-63FA670FC643}"/>
    <dgm:cxn modelId="{3AE48792-ACF7-1945-B623-223BA3E674A2}" type="presOf" srcId="{BE041CF0-B6AC-3144-9EA8-F2FA862AAEDE}" destId="{9E8AAA89-D0AC-EF4D-9DEB-596C3327B92B}" srcOrd="0" destOrd="0" presId="urn:microsoft.com/office/officeart/2008/layout/LinedList"/>
    <dgm:cxn modelId="{2AF7EBB3-E639-4B38-B271-586D46CF8093}" srcId="{310F3785-5677-4AC6-ABCD-4D4CB07AEE87}" destId="{62A44EEE-84A8-4E78-9AC3-82F71E64F1DB}" srcOrd="0" destOrd="0" parTransId="{D1CFE13A-B4AD-426B-8963-6DD201488B3C}" sibTransId="{AF44B17E-73C0-4B2F-A27D-8625DC26CD77}"/>
    <dgm:cxn modelId="{81A129C7-A9C9-0449-8CAB-267D93EF54EE}" type="presOf" srcId="{310F3785-5677-4AC6-ABCD-4D4CB07AEE87}" destId="{A0FA65D1-BE40-194A-9568-AA7D92740BC4}" srcOrd="0" destOrd="0" presId="urn:microsoft.com/office/officeart/2008/layout/LinedList"/>
    <dgm:cxn modelId="{C05802CB-9CA7-C74B-84B6-C5319ACDD3AC}" type="presOf" srcId="{4692B057-A0A3-8945-8727-AC9A2D9FD148}" destId="{BDDDB775-C44B-DE49-BDF4-F209223B9D65}" srcOrd="0" destOrd="0" presId="urn:microsoft.com/office/officeart/2008/layout/LinedList"/>
    <dgm:cxn modelId="{DDF0D59D-8C1B-5E42-8793-4A21954337E1}" type="presParOf" srcId="{A0FA65D1-BE40-194A-9568-AA7D92740BC4}" destId="{46F7ED50-2967-C54C-B16F-C5E76DECB806}" srcOrd="0" destOrd="0" presId="urn:microsoft.com/office/officeart/2008/layout/LinedList"/>
    <dgm:cxn modelId="{475445F1-7E7B-1743-8020-9CC494C0A1DC}" type="presParOf" srcId="{A0FA65D1-BE40-194A-9568-AA7D92740BC4}" destId="{A13546B7-8BF0-E94D-BA13-E63400C605BB}" srcOrd="1" destOrd="0" presId="urn:microsoft.com/office/officeart/2008/layout/LinedList"/>
    <dgm:cxn modelId="{94F615AD-AE92-064F-8C47-A2BAB0400717}" type="presParOf" srcId="{A13546B7-8BF0-E94D-BA13-E63400C605BB}" destId="{E7BF5939-F367-474C-8542-6C1A05FB6026}" srcOrd="0" destOrd="0" presId="urn:microsoft.com/office/officeart/2008/layout/LinedList"/>
    <dgm:cxn modelId="{A23865E6-0DA9-D94A-800E-E8EB12FDFE60}" type="presParOf" srcId="{A13546B7-8BF0-E94D-BA13-E63400C605BB}" destId="{6103064B-67B9-984A-8BCA-1144275645CA}" srcOrd="1" destOrd="0" presId="urn:microsoft.com/office/officeart/2008/layout/LinedList"/>
    <dgm:cxn modelId="{86CC1AD5-97DB-6847-9A2F-CC9B14C29CA1}" type="presParOf" srcId="{A0FA65D1-BE40-194A-9568-AA7D92740BC4}" destId="{69B93BA5-7EE7-E841-9C2D-4A96633E8D8F}" srcOrd="2" destOrd="0" presId="urn:microsoft.com/office/officeart/2008/layout/LinedList"/>
    <dgm:cxn modelId="{5A879E9A-D20B-3B46-9945-BAD9FCB19842}" type="presParOf" srcId="{A0FA65D1-BE40-194A-9568-AA7D92740BC4}" destId="{A4A5CC37-A282-FB4D-9D21-004DF43F7077}" srcOrd="3" destOrd="0" presId="urn:microsoft.com/office/officeart/2008/layout/LinedList"/>
    <dgm:cxn modelId="{11DC13B2-AF05-FC46-9587-29976CCED34B}" type="presParOf" srcId="{A4A5CC37-A282-FB4D-9D21-004DF43F7077}" destId="{BDDDB775-C44B-DE49-BDF4-F209223B9D65}" srcOrd="0" destOrd="0" presId="urn:microsoft.com/office/officeart/2008/layout/LinedList"/>
    <dgm:cxn modelId="{6E835AA8-5B65-534E-8913-0E3A8BB1EA2F}" type="presParOf" srcId="{A4A5CC37-A282-FB4D-9D21-004DF43F7077}" destId="{1744E97B-CAE2-4D42-8219-6DE75C24B570}" srcOrd="1" destOrd="0" presId="urn:microsoft.com/office/officeart/2008/layout/LinedList"/>
    <dgm:cxn modelId="{95D59D8C-C6DE-D644-9B27-3AEBB25FFBD0}" type="presParOf" srcId="{A0FA65D1-BE40-194A-9568-AA7D92740BC4}" destId="{593E9DF9-9296-814C-848D-CB0153E30BFE}" srcOrd="4" destOrd="0" presId="urn:microsoft.com/office/officeart/2008/layout/LinedList"/>
    <dgm:cxn modelId="{58BE88A3-16C3-7544-BA1D-0C0951109746}" type="presParOf" srcId="{A0FA65D1-BE40-194A-9568-AA7D92740BC4}" destId="{D02D7604-6A75-F344-9E22-6C9CF0CB5728}" srcOrd="5" destOrd="0" presId="urn:microsoft.com/office/officeart/2008/layout/LinedList"/>
    <dgm:cxn modelId="{D8631122-DE51-3D4D-BCD1-D2D43B5AFC7B}" type="presParOf" srcId="{D02D7604-6A75-F344-9E22-6C9CF0CB5728}" destId="{9E8AAA89-D0AC-EF4D-9DEB-596C3327B92B}" srcOrd="0" destOrd="0" presId="urn:microsoft.com/office/officeart/2008/layout/LinedList"/>
    <dgm:cxn modelId="{6C816194-0509-5B4F-AD90-D07601B5F49C}" type="presParOf" srcId="{D02D7604-6A75-F344-9E22-6C9CF0CB5728}" destId="{76295052-4DAD-A74E-AE3E-06D400C1457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3922D4-85BD-42AE-BF93-DFADCC253E2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7B23D62-54DC-4CEB-A747-2A44ECB465E4}">
      <dgm:prSet/>
      <dgm:spPr/>
      <dgm:t>
        <a:bodyPr/>
        <a:lstStyle/>
        <a:p>
          <a:r>
            <a:rPr lang="en-US"/>
            <a:t>Scholarly products in each area</a:t>
          </a:r>
        </a:p>
      </dgm:t>
    </dgm:pt>
    <dgm:pt modelId="{F8F8B872-9BE2-495C-B0E7-6BF2A01C5969}" type="parTrans" cxnId="{55578CC2-6491-47E2-A8AD-710C0ADC4C3A}">
      <dgm:prSet/>
      <dgm:spPr/>
      <dgm:t>
        <a:bodyPr/>
        <a:lstStyle/>
        <a:p>
          <a:endParaRPr lang="en-US"/>
        </a:p>
      </dgm:t>
    </dgm:pt>
    <dgm:pt modelId="{C0178AF5-91B8-4EF8-B976-AE33A65E9E4D}" type="sibTrans" cxnId="{55578CC2-6491-47E2-A8AD-710C0ADC4C3A}">
      <dgm:prSet/>
      <dgm:spPr/>
      <dgm:t>
        <a:bodyPr/>
        <a:lstStyle/>
        <a:p>
          <a:endParaRPr lang="en-US"/>
        </a:p>
      </dgm:t>
    </dgm:pt>
    <dgm:pt modelId="{0A13E552-1C24-489E-8D65-6CDDBCF8A218}">
      <dgm:prSet/>
      <dgm:spPr/>
      <dgm:t>
        <a:bodyPr/>
        <a:lstStyle/>
        <a:p>
          <a:r>
            <a:rPr lang="en-US"/>
            <a:t>Visibly more than merely satisfactory</a:t>
          </a:r>
        </a:p>
      </dgm:t>
    </dgm:pt>
    <dgm:pt modelId="{38D782FF-091A-467D-8316-A58C25226129}" type="parTrans" cxnId="{D954B3C0-9D21-4F0F-A067-05DAFC21D851}">
      <dgm:prSet/>
      <dgm:spPr/>
      <dgm:t>
        <a:bodyPr/>
        <a:lstStyle/>
        <a:p>
          <a:endParaRPr lang="en-US"/>
        </a:p>
      </dgm:t>
    </dgm:pt>
    <dgm:pt modelId="{0ADE4B33-0DA8-4AC3-9745-6FC64A965720}" type="sibTrans" cxnId="{D954B3C0-9D21-4F0F-A067-05DAFC21D851}">
      <dgm:prSet/>
      <dgm:spPr/>
      <dgm:t>
        <a:bodyPr/>
        <a:lstStyle/>
        <a:p>
          <a:endParaRPr lang="en-US"/>
        </a:p>
      </dgm:t>
    </dgm:pt>
    <dgm:pt modelId="{E214B0FC-C82C-49D0-951D-BC328C385934}">
      <dgm:prSet/>
      <dgm:spPr/>
      <dgm:t>
        <a:bodyPr/>
        <a:lstStyle/>
        <a:p>
          <a:r>
            <a:rPr lang="en-US"/>
            <a:t>A coherent integration across areas</a:t>
          </a:r>
        </a:p>
      </dgm:t>
    </dgm:pt>
    <dgm:pt modelId="{689E375C-6640-47FC-8DBB-27B72211F043}" type="parTrans" cxnId="{021FF616-94AC-4939-BC6F-0DF25254B717}">
      <dgm:prSet/>
      <dgm:spPr/>
      <dgm:t>
        <a:bodyPr/>
        <a:lstStyle/>
        <a:p>
          <a:endParaRPr lang="en-US"/>
        </a:p>
      </dgm:t>
    </dgm:pt>
    <dgm:pt modelId="{0A6558B0-E2A0-4097-85DF-9032E073D2D7}" type="sibTrans" cxnId="{021FF616-94AC-4939-BC6F-0DF25254B717}">
      <dgm:prSet/>
      <dgm:spPr/>
      <dgm:t>
        <a:bodyPr/>
        <a:lstStyle/>
        <a:p>
          <a:endParaRPr lang="en-US"/>
        </a:p>
      </dgm:t>
    </dgm:pt>
    <dgm:pt modelId="{786BE91C-390A-48AF-9C36-19353E974EA4}">
      <dgm:prSet/>
      <dgm:spPr/>
      <dgm:t>
        <a:bodyPr/>
        <a:lstStyle/>
        <a:p>
          <a:r>
            <a:rPr lang="en-US"/>
            <a:t>Intentionality</a:t>
          </a:r>
        </a:p>
      </dgm:t>
    </dgm:pt>
    <dgm:pt modelId="{BD0EA26F-1A62-4951-8715-6EFB472404CA}" type="parTrans" cxnId="{CA3C13DA-4049-4ECA-AD3E-55CCA76B7B1B}">
      <dgm:prSet/>
      <dgm:spPr/>
      <dgm:t>
        <a:bodyPr/>
        <a:lstStyle/>
        <a:p>
          <a:endParaRPr lang="en-US"/>
        </a:p>
      </dgm:t>
    </dgm:pt>
    <dgm:pt modelId="{0A42AC4E-8DBB-4737-A053-5BA60036AD75}" type="sibTrans" cxnId="{CA3C13DA-4049-4ECA-AD3E-55CCA76B7B1B}">
      <dgm:prSet/>
      <dgm:spPr/>
      <dgm:t>
        <a:bodyPr/>
        <a:lstStyle/>
        <a:p>
          <a:endParaRPr lang="en-US"/>
        </a:p>
      </dgm:t>
    </dgm:pt>
    <dgm:pt modelId="{FDEC61DE-DE8D-477E-A085-9801231DEDB8}">
      <dgm:prSet/>
      <dgm:spPr/>
      <dgm:t>
        <a:bodyPr/>
        <a:lstStyle/>
        <a:p>
          <a:r>
            <a:rPr lang="en-US"/>
            <a:t>Overall benefit to the University, tied to the unit’s mission</a:t>
          </a:r>
        </a:p>
      </dgm:t>
    </dgm:pt>
    <dgm:pt modelId="{BC15F761-180D-45BC-80F3-32A6C277D016}" type="parTrans" cxnId="{DA4E310F-AB26-4A21-B5ED-B280E8321977}">
      <dgm:prSet/>
      <dgm:spPr/>
      <dgm:t>
        <a:bodyPr/>
        <a:lstStyle/>
        <a:p>
          <a:endParaRPr lang="en-US"/>
        </a:p>
      </dgm:t>
    </dgm:pt>
    <dgm:pt modelId="{939C2015-07DF-4117-9ADE-BBC0714628FB}" type="sibTrans" cxnId="{DA4E310F-AB26-4A21-B5ED-B280E8321977}">
      <dgm:prSet/>
      <dgm:spPr/>
      <dgm:t>
        <a:bodyPr/>
        <a:lstStyle/>
        <a:p>
          <a:endParaRPr lang="en-US"/>
        </a:p>
      </dgm:t>
    </dgm:pt>
    <dgm:pt modelId="{721DBAF5-7E95-6848-8F80-FFBD998E59AE}" type="pres">
      <dgm:prSet presAssocID="{E33922D4-85BD-42AE-BF93-DFADCC253E24}" presName="diagram" presStyleCnt="0">
        <dgm:presLayoutVars>
          <dgm:dir/>
          <dgm:resizeHandles val="exact"/>
        </dgm:presLayoutVars>
      </dgm:prSet>
      <dgm:spPr/>
    </dgm:pt>
    <dgm:pt modelId="{3C78D16F-F4F2-0147-8C6C-2B649737A6DF}" type="pres">
      <dgm:prSet presAssocID="{C7B23D62-54DC-4CEB-A747-2A44ECB465E4}" presName="node" presStyleLbl="node1" presStyleIdx="0" presStyleCnt="5">
        <dgm:presLayoutVars>
          <dgm:bulletEnabled val="1"/>
        </dgm:presLayoutVars>
      </dgm:prSet>
      <dgm:spPr/>
    </dgm:pt>
    <dgm:pt modelId="{A09E3B60-67C1-294B-8D92-ECCD0E24E259}" type="pres">
      <dgm:prSet presAssocID="{C0178AF5-91B8-4EF8-B976-AE33A65E9E4D}" presName="sibTrans" presStyleCnt="0"/>
      <dgm:spPr/>
    </dgm:pt>
    <dgm:pt modelId="{6D553AC2-4F90-4E4B-9BC5-5C10525C0487}" type="pres">
      <dgm:prSet presAssocID="{0A13E552-1C24-489E-8D65-6CDDBCF8A218}" presName="node" presStyleLbl="node1" presStyleIdx="1" presStyleCnt="5">
        <dgm:presLayoutVars>
          <dgm:bulletEnabled val="1"/>
        </dgm:presLayoutVars>
      </dgm:prSet>
      <dgm:spPr/>
    </dgm:pt>
    <dgm:pt modelId="{389BB6CF-59C0-6846-9F1B-40FEA24853F0}" type="pres">
      <dgm:prSet presAssocID="{0ADE4B33-0DA8-4AC3-9745-6FC64A965720}" presName="sibTrans" presStyleCnt="0"/>
      <dgm:spPr/>
    </dgm:pt>
    <dgm:pt modelId="{8E6E1FA1-5EA8-0249-AF0B-A09B8746A9C8}" type="pres">
      <dgm:prSet presAssocID="{E214B0FC-C82C-49D0-951D-BC328C385934}" presName="node" presStyleLbl="node1" presStyleIdx="2" presStyleCnt="5">
        <dgm:presLayoutVars>
          <dgm:bulletEnabled val="1"/>
        </dgm:presLayoutVars>
      </dgm:prSet>
      <dgm:spPr/>
    </dgm:pt>
    <dgm:pt modelId="{5150344B-1995-2943-890B-C4B44D4254DA}" type="pres">
      <dgm:prSet presAssocID="{0A6558B0-E2A0-4097-85DF-9032E073D2D7}" presName="sibTrans" presStyleCnt="0"/>
      <dgm:spPr/>
    </dgm:pt>
    <dgm:pt modelId="{267B2D55-1187-C841-9DA8-41DC0ADF4D07}" type="pres">
      <dgm:prSet presAssocID="{786BE91C-390A-48AF-9C36-19353E974EA4}" presName="node" presStyleLbl="node1" presStyleIdx="3" presStyleCnt="5">
        <dgm:presLayoutVars>
          <dgm:bulletEnabled val="1"/>
        </dgm:presLayoutVars>
      </dgm:prSet>
      <dgm:spPr/>
    </dgm:pt>
    <dgm:pt modelId="{E3048A7D-3FF6-3840-878B-D7C1ED1F67F3}" type="pres">
      <dgm:prSet presAssocID="{0A42AC4E-8DBB-4737-A053-5BA60036AD75}" presName="sibTrans" presStyleCnt="0"/>
      <dgm:spPr/>
    </dgm:pt>
    <dgm:pt modelId="{2A47F4F6-3A46-5A42-AEAC-9606A71B9018}" type="pres">
      <dgm:prSet presAssocID="{FDEC61DE-DE8D-477E-A085-9801231DEDB8}" presName="node" presStyleLbl="node1" presStyleIdx="4" presStyleCnt="5">
        <dgm:presLayoutVars>
          <dgm:bulletEnabled val="1"/>
        </dgm:presLayoutVars>
      </dgm:prSet>
      <dgm:spPr/>
    </dgm:pt>
  </dgm:ptLst>
  <dgm:cxnLst>
    <dgm:cxn modelId="{7768DB02-1FAD-6944-8A32-341ED917FBB5}" type="presOf" srcId="{C7B23D62-54DC-4CEB-A747-2A44ECB465E4}" destId="{3C78D16F-F4F2-0147-8C6C-2B649737A6DF}" srcOrd="0" destOrd="0" presId="urn:microsoft.com/office/officeart/2005/8/layout/default"/>
    <dgm:cxn modelId="{DA4E310F-AB26-4A21-B5ED-B280E8321977}" srcId="{E33922D4-85BD-42AE-BF93-DFADCC253E24}" destId="{FDEC61DE-DE8D-477E-A085-9801231DEDB8}" srcOrd="4" destOrd="0" parTransId="{BC15F761-180D-45BC-80F3-32A6C277D016}" sibTransId="{939C2015-07DF-4117-9ADE-BBC0714628FB}"/>
    <dgm:cxn modelId="{021FF616-94AC-4939-BC6F-0DF25254B717}" srcId="{E33922D4-85BD-42AE-BF93-DFADCC253E24}" destId="{E214B0FC-C82C-49D0-951D-BC328C385934}" srcOrd="2" destOrd="0" parTransId="{689E375C-6640-47FC-8DBB-27B72211F043}" sibTransId="{0A6558B0-E2A0-4097-85DF-9032E073D2D7}"/>
    <dgm:cxn modelId="{244CA337-4F5B-084A-9406-172B13FE0635}" type="presOf" srcId="{FDEC61DE-DE8D-477E-A085-9801231DEDB8}" destId="{2A47F4F6-3A46-5A42-AEAC-9606A71B9018}" srcOrd="0" destOrd="0" presId="urn:microsoft.com/office/officeart/2005/8/layout/default"/>
    <dgm:cxn modelId="{E9F27148-536C-554B-870A-5D9510A6A9DA}" type="presOf" srcId="{E33922D4-85BD-42AE-BF93-DFADCC253E24}" destId="{721DBAF5-7E95-6848-8F80-FFBD998E59AE}" srcOrd="0" destOrd="0" presId="urn:microsoft.com/office/officeart/2005/8/layout/default"/>
    <dgm:cxn modelId="{D879B572-99B8-EA41-A133-D644A26D5EB5}" type="presOf" srcId="{786BE91C-390A-48AF-9C36-19353E974EA4}" destId="{267B2D55-1187-C841-9DA8-41DC0ADF4D07}" srcOrd="0" destOrd="0" presId="urn:microsoft.com/office/officeart/2005/8/layout/default"/>
    <dgm:cxn modelId="{AE1580B1-D3DE-E947-B90C-6D49C67D9F87}" type="presOf" srcId="{0A13E552-1C24-489E-8D65-6CDDBCF8A218}" destId="{6D553AC2-4F90-4E4B-9BC5-5C10525C0487}" srcOrd="0" destOrd="0" presId="urn:microsoft.com/office/officeart/2005/8/layout/default"/>
    <dgm:cxn modelId="{D954B3C0-9D21-4F0F-A067-05DAFC21D851}" srcId="{E33922D4-85BD-42AE-BF93-DFADCC253E24}" destId="{0A13E552-1C24-489E-8D65-6CDDBCF8A218}" srcOrd="1" destOrd="0" parTransId="{38D782FF-091A-467D-8316-A58C25226129}" sibTransId="{0ADE4B33-0DA8-4AC3-9745-6FC64A965720}"/>
    <dgm:cxn modelId="{55578CC2-6491-47E2-A8AD-710C0ADC4C3A}" srcId="{E33922D4-85BD-42AE-BF93-DFADCC253E24}" destId="{C7B23D62-54DC-4CEB-A747-2A44ECB465E4}" srcOrd="0" destOrd="0" parTransId="{F8F8B872-9BE2-495C-B0E7-6BF2A01C5969}" sibTransId="{C0178AF5-91B8-4EF8-B976-AE33A65E9E4D}"/>
    <dgm:cxn modelId="{CA3C13DA-4049-4ECA-AD3E-55CCA76B7B1B}" srcId="{E33922D4-85BD-42AE-BF93-DFADCC253E24}" destId="{786BE91C-390A-48AF-9C36-19353E974EA4}" srcOrd="3" destOrd="0" parTransId="{BD0EA26F-1A62-4951-8715-6EFB472404CA}" sibTransId="{0A42AC4E-8DBB-4737-A053-5BA60036AD75}"/>
    <dgm:cxn modelId="{5DED63FE-19AF-BC4C-8AA1-C93E966565B1}" type="presOf" srcId="{E214B0FC-C82C-49D0-951D-BC328C385934}" destId="{8E6E1FA1-5EA8-0249-AF0B-A09B8746A9C8}" srcOrd="0" destOrd="0" presId="urn:microsoft.com/office/officeart/2005/8/layout/default"/>
    <dgm:cxn modelId="{F842EF44-E969-6048-882F-BCDFE1F19A5D}" type="presParOf" srcId="{721DBAF5-7E95-6848-8F80-FFBD998E59AE}" destId="{3C78D16F-F4F2-0147-8C6C-2B649737A6DF}" srcOrd="0" destOrd="0" presId="urn:microsoft.com/office/officeart/2005/8/layout/default"/>
    <dgm:cxn modelId="{1525B762-9ED2-8A42-84E9-3ECF97779134}" type="presParOf" srcId="{721DBAF5-7E95-6848-8F80-FFBD998E59AE}" destId="{A09E3B60-67C1-294B-8D92-ECCD0E24E259}" srcOrd="1" destOrd="0" presId="urn:microsoft.com/office/officeart/2005/8/layout/default"/>
    <dgm:cxn modelId="{81F6FF7E-38E0-BF4A-8F69-079E4DC26A12}" type="presParOf" srcId="{721DBAF5-7E95-6848-8F80-FFBD998E59AE}" destId="{6D553AC2-4F90-4E4B-9BC5-5C10525C0487}" srcOrd="2" destOrd="0" presId="urn:microsoft.com/office/officeart/2005/8/layout/default"/>
    <dgm:cxn modelId="{9487863C-1046-E346-9703-79482980CBD7}" type="presParOf" srcId="{721DBAF5-7E95-6848-8F80-FFBD998E59AE}" destId="{389BB6CF-59C0-6846-9F1B-40FEA24853F0}" srcOrd="3" destOrd="0" presId="urn:microsoft.com/office/officeart/2005/8/layout/default"/>
    <dgm:cxn modelId="{D019857D-A04B-A646-94AA-A04867D4016F}" type="presParOf" srcId="{721DBAF5-7E95-6848-8F80-FFBD998E59AE}" destId="{8E6E1FA1-5EA8-0249-AF0B-A09B8746A9C8}" srcOrd="4" destOrd="0" presId="urn:microsoft.com/office/officeart/2005/8/layout/default"/>
    <dgm:cxn modelId="{A75D755A-1B23-1749-95E6-2A06C9F39C37}" type="presParOf" srcId="{721DBAF5-7E95-6848-8F80-FFBD998E59AE}" destId="{5150344B-1995-2943-890B-C4B44D4254DA}" srcOrd="5" destOrd="0" presId="urn:microsoft.com/office/officeart/2005/8/layout/default"/>
    <dgm:cxn modelId="{84A55C9F-BCAD-9840-AE32-23569B49CAB0}" type="presParOf" srcId="{721DBAF5-7E95-6848-8F80-FFBD998E59AE}" destId="{267B2D55-1187-C841-9DA8-41DC0ADF4D07}" srcOrd="6" destOrd="0" presId="urn:microsoft.com/office/officeart/2005/8/layout/default"/>
    <dgm:cxn modelId="{A263E36D-6628-5841-AF29-9D7CB902E499}" type="presParOf" srcId="{721DBAF5-7E95-6848-8F80-FFBD998E59AE}" destId="{E3048A7D-3FF6-3840-878B-D7C1ED1F67F3}" srcOrd="7" destOrd="0" presId="urn:microsoft.com/office/officeart/2005/8/layout/default"/>
    <dgm:cxn modelId="{1966C13A-A6AE-FC42-9A03-18D4192DC388}" type="presParOf" srcId="{721DBAF5-7E95-6848-8F80-FFBD998E59AE}" destId="{2A47F4F6-3A46-5A42-AEAC-9606A71B901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B13E8-8106-4477-9D27-94231A2741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AB1057E-B41A-4610-9D21-D55BD76D02E4}">
      <dgm:prSet/>
      <dgm:spPr/>
      <dgm:t>
        <a:bodyPr/>
        <a:lstStyle/>
        <a:p>
          <a:pPr>
            <a:lnSpc>
              <a:spcPct val="100000"/>
            </a:lnSpc>
          </a:pPr>
          <a:r>
            <a:rPr lang="en-US"/>
            <a:t>Policy work: work that supports adoption of DEI-enhancing governmental or organizational policies and practices. </a:t>
          </a:r>
        </a:p>
      </dgm:t>
    </dgm:pt>
    <dgm:pt modelId="{AE77E1D5-95BD-40A8-A821-6518EA30CFDF}" type="parTrans" cxnId="{A833F705-5B79-4A27-87C0-E81F5C1DFE61}">
      <dgm:prSet/>
      <dgm:spPr/>
      <dgm:t>
        <a:bodyPr/>
        <a:lstStyle/>
        <a:p>
          <a:endParaRPr lang="en-US"/>
        </a:p>
      </dgm:t>
    </dgm:pt>
    <dgm:pt modelId="{73877B65-7CBD-4588-989E-2ADA7AF9DBB5}" type="sibTrans" cxnId="{A833F705-5B79-4A27-87C0-E81F5C1DFE61}">
      <dgm:prSet/>
      <dgm:spPr/>
      <dgm:t>
        <a:bodyPr/>
        <a:lstStyle/>
        <a:p>
          <a:endParaRPr lang="en-US"/>
        </a:p>
      </dgm:t>
    </dgm:pt>
    <dgm:pt modelId="{6F2EB5A2-695A-410E-B242-DB3797FDADA2}">
      <dgm:prSet/>
      <dgm:spPr/>
      <dgm:t>
        <a:bodyPr/>
        <a:lstStyle/>
        <a:p>
          <a:pPr>
            <a:lnSpc>
              <a:spcPct val="100000"/>
            </a:lnSpc>
          </a:pPr>
          <a:r>
            <a:rPr lang="en-US"/>
            <a:t>Grants: securing grants for IU/IUPUI/unit programs for DEI, e.g., funding diverse junior researchers, pipeline initiatives; internal or external. </a:t>
          </a:r>
        </a:p>
      </dgm:t>
    </dgm:pt>
    <dgm:pt modelId="{4D49A4A1-8631-4942-9E93-92B6744664B6}" type="parTrans" cxnId="{ACF86B52-56D9-49CA-BB3F-8CA75F6B4761}">
      <dgm:prSet/>
      <dgm:spPr/>
      <dgm:t>
        <a:bodyPr/>
        <a:lstStyle/>
        <a:p>
          <a:endParaRPr lang="en-US"/>
        </a:p>
      </dgm:t>
    </dgm:pt>
    <dgm:pt modelId="{8C89DD18-F805-4CAE-ABB2-A51C08575CB8}" type="sibTrans" cxnId="{ACF86B52-56D9-49CA-BB3F-8CA75F6B4761}">
      <dgm:prSet/>
      <dgm:spPr/>
      <dgm:t>
        <a:bodyPr/>
        <a:lstStyle/>
        <a:p>
          <a:endParaRPr lang="en-US"/>
        </a:p>
      </dgm:t>
    </dgm:pt>
    <dgm:pt modelId="{31A23C3B-861E-48EA-9AD4-16797B9925C6}">
      <dgm:prSet/>
      <dgm:spPr/>
      <dgm:t>
        <a:bodyPr/>
        <a:lstStyle/>
        <a:p>
          <a:pPr>
            <a:lnSpc>
              <a:spcPct val="100000"/>
            </a:lnSpc>
          </a:pPr>
          <a:r>
            <a:rPr lang="en-US"/>
            <a:t>Grants-assistive work: work that assists either IU/IUPUI-units or community organizations to secure grants to support DEI goals. </a:t>
          </a:r>
        </a:p>
      </dgm:t>
    </dgm:pt>
    <dgm:pt modelId="{FA5117EE-C29F-4B63-B737-3158D5DC2780}" type="parTrans" cxnId="{84C7021F-1669-43AC-AF4C-D6DD6A666F1E}">
      <dgm:prSet/>
      <dgm:spPr/>
      <dgm:t>
        <a:bodyPr/>
        <a:lstStyle/>
        <a:p>
          <a:endParaRPr lang="en-US"/>
        </a:p>
      </dgm:t>
    </dgm:pt>
    <dgm:pt modelId="{B1522337-CB71-4719-A53D-F98817AE418F}" type="sibTrans" cxnId="{84C7021F-1669-43AC-AF4C-D6DD6A666F1E}">
      <dgm:prSet/>
      <dgm:spPr/>
      <dgm:t>
        <a:bodyPr/>
        <a:lstStyle/>
        <a:p>
          <a:endParaRPr lang="en-US"/>
        </a:p>
      </dgm:t>
    </dgm:pt>
    <dgm:pt modelId="{A70DE375-CD2C-4D18-BF64-A3472224BA1C}" type="pres">
      <dgm:prSet presAssocID="{E53B13E8-8106-4477-9D27-94231A2741DD}" presName="root" presStyleCnt="0">
        <dgm:presLayoutVars>
          <dgm:dir/>
          <dgm:resizeHandles val="exact"/>
        </dgm:presLayoutVars>
      </dgm:prSet>
      <dgm:spPr/>
    </dgm:pt>
    <dgm:pt modelId="{83C82F9C-740F-4830-903E-7771ADC81B89}" type="pres">
      <dgm:prSet presAssocID="{4AB1057E-B41A-4610-9D21-D55BD76D02E4}" presName="compNode" presStyleCnt="0"/>
      <dgm:spPr/>
    </dgm:pt>
    <dgm:pt modelId="{7748F7AC-EFBC-445B-AD8F-3FF800934270}" type="pres">
      <dgm:prSet presAssocID="{4AB1057E-B41A-4610-9D21-D55BD76D02E4}" presName="bgRect" presStyleLbl="bgShp" presStyleIdx="0" presStyleCnt="3"/>
      <dgm:spPr/>
    </dgm:pt>
    <dgm:pt modelId="{20631567-3E69-43DD-8A8F-9B0A72D31FE7}" type="pres">
      <dgm:prSet presAssocID="{4AB1057E-B41A-4610-9D21-D55BD76D02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746A77AE-C0F3-41D4-B6F2-883CE08B3884}" type="pres">
      <dgm:prSet presAssocID="{4AB1057E-B41A-4610-9D21-D55BD76D02E4}" presName="spaceRect" presStyleCnt="0"/>
      <dgm:spPr/>
    </dgm:pt>
    <dgm:pt modelId="{07D07872-4BAC-49FB-9E07-7C0A87A7AB56}" type="pres">
      <dgm:prSet presAssocID="{4AB1057E-B41A-4610-9D21-D55BD76D02E4}" presName="parTx" presStyleLbl="revTx" presStyleIdx="0" presStyleCnt="3">
        <dgm:presLayoutVars>
          <dgm:chMax val="0"/>
          <dgm:chPref val="0"/>
        </dgm:presLayoutVars>
      </dgm:prSet>
      <dgm:spPr/>
    </dgm:pt>
    <dgm:pt modelId="{A8D51E55-1E93-462A-97D4-7A839E7E139E}" type="pres">
      <dgm:prSet presAssocID="{73877B65-7CBD-4588-989E-2ADA7AF9DBB5}" presName="sibTrans" presStyleCnt="0"/>
      <dgm:spPr/>
    </dgm:pt>
    <dgm:pt modelId="{F0610875-B20B-4FF6-A41A-6A1DF970C255}" type="pres">
      <dgm:prSet presAssocID="{6F2EB5A2-695A-410E-B242-DB3797FDADA2}" presName="compNode" presStyleCnt="0"/>
      <dgm:spPr/>
    </dgm:pt>
    <dgm:pt modelId="{1E1245FD-7F2B-47DB-B8DB-B050C5A3FF3F}" type="pres">
      <dgm:prSet presAssocID="{6F2EB5A2-695A-410E-B242-DB3797FDADA2}" presName="bgRect" presStyleLbl="bgShp" presStyleIdx="1" presStyleCnt="3"/>
      <dgm:spPr/>
    </dgm:pt>
    <dgm:pt modelId="{81C628A1-92CF-4796-9631-C25CA5D2DE72}" type="pres">
      <dgm:prSet presAssocID="{6F2EB5A2-695A-410E-B242-DB3797FDAD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3C72641-7A7F-4F67-8C0E-D3F7409C35B5}" type="pres">
      <dgm:prSet presAssocID="{6F2EB5A2-695A-410E-B242-DB3797FDADA2}" presName="spaceRect" presStyleCnt="0"/>
      <dgm:spPr/>
    </dgm:pt>
    <dgm:pt modelId="{33925B6B-6DB2-47D7-B953-6A371A3E93E5}" type="pres">
      <dgm:prSet presAssocID="{6F2EB5A2-695A-410E-B242-DB3797FDADA2}" presName="parTx" presStyleLbl="revTx" presStyleIdx="1" presStyleCnt="3">
        <dgm:presLayoutVars>
          <dgm:chMax val="0"/>
          <dgm:chPref val="0"/>
        </dgm:presLayoutVars>
      </dgm:prSet>
      <dgm:spPr/>
    </dgm:pt>
    <dgm:pt modelId="{9A0CCCC4-DE2D-4043-ACCF-1F2FD8356DFD}" type="pres">
      <dgm:prSet presAssocID="{8C89DD18-F805-4CAE-ABB2-A51C08575CB8}" presName="sibTrans" presStyleCnt="0"/>
      <dgm:spPr/>
    </dgm:pt>
    <dgm:pt modelId="{ED836F30-7AFC-4710-AE56-FFC555B633E4}" type="pres">
      <dgm:prSet presAssocID="{31A23C3B-861E-48EA-9AD4-16797B9925C6}" presName="compNode" presStyleCnt="0"/>
      <dgm:spPr/>
    </dgm:pt>
    <dgm:pt modelId="{A0538A44-C258-4098-8471-E9EDCF8120BE}" type="pres">
      <dgm:prSet presAssocID="{31A23C3B-861E-48EA-9AD4-16797B9925C6}" presName="bgRect" presStyleLbl="bgShp" presStyleIdx="2" presStyleCnt="3"/>
      <dgm:spPr/>
    </dgm:pt>
    <dgm:pt modelId="{3B735E39-8798-4AE4-81EE-55D766E1921B}" type="pres">
      <dgm:prSet presAssocID="{31A23C3B-861E-48EA-9AD4-16797B9925C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5EC24449-9C8C-409B-AB2D-EE4B9FC878A7}" type="pres">
      <dgm:prSet presAssocID="{31A23C3B-861E-48EA-9AD4-16797B9925C6}" presName="spaceRect" presStyleCnt="0"/>
      <dgm:spPr/>
    </dgm:pt>
    <dgm:pt modelId="{394529BA-FC2C-4FE4-9032-92DDAD0AD96A}" type="pres">
      <dgm:prSet presAssocID="{31A23C3B-861E-48EA-9AD4-16797B9925C6}" presName="parTx" presStyleLbl="revTx" presStyleIdx="2" presStyleCnt="3">
        <dgm:presLayoutVars>
          <dgm:chMax val="0"/>
          <dgm:chPref val="0"/>
        </dgm:presLayoutVars>
      </dgm:prSet>
      <dgm:spPr/>
    </dgm:pt>
  </dgm:ptLst>
  <dgm:cxnLst>
    <dgm:cxn modelId="{A833F705-5B79-4A27-87C0-E81F5C1DFE61}" srcId="{E53B13E8-8106-4477-9D27-94231A2741DD}" destId="{4AB1057E-B41A-4610-9D21-D55BD76D02E4}" srcOrd="0" destOrd="0" parTransId="{AE77E1D5-95BD-40A8-A821-6518EA30CFDF}" sibTransId="{73877B65-7CBD-4588-989E-2ADA7AF9DBB5}"/>
    <dgm:cxn modelId="{84C7021F-1669-43AC-AF4C-D6DD6A666F1E}" srcId="{E53B13E8-8106-4477-9D27-94231A2741DD}" destId="{31A23C3B-861E-48EA-9AD4-16797B9925C6}" srcOrd="2" destOrd="0" parTransId="{FA5117EE-C29F-4B63-B737-3158D5DC2780}" sibTransId="{B1522337-CB71-4719-A53D-F98817AE418F}"/>
    <dgm:cxn modelId="{A539B33F-9E89-41B1-879F-566D5DE7F9CD}" type="presOf" srcId="{31A23C3B-861E-48EA-9AD4-16797B9925C6}" destId="{394529BA-FC2C-4FE4-9032-92DDAD0AD96A}" srcOrd="0" destOrd="0" presId="urn:microsoft.com/office/officeart/2018/2/layout/IconVerticalSolidList"/>
    <dgm:cxn modelId="{3D14CD3F-7ED8-400D-A572-4561CB970562}" type="presOf" srcId="{6F2EB5A2-695A-410E-B242-DB3797FDADA2}" destId="{33925B6B-6DB2-47D7-B953-6A371A3E93E5}" srcOrd="0" destOrd="0" presId="urn:microsoft.com/office/officeart/2018/2/layout/IconVerticalSolidList"/>
    <dgm:cxn modelId="{ACF86B52-56D9-49CA-BB3F-8CA75F6B4761}" srcId="{E53B13E8-8106-4477-9D27-94231A2741DD}" destId="{6F2EB5A2-695A-410E-B242-DB3797FDADA2}" srcOrd="1" destOrd="0" parTransId="{4D49A4A1-8631-4942-9E93-92B6744664B6}" sibTransId="{8C89DD18-F805-4CAE-ABB2-A51C08575CB8}"/>
    <dgm:cxn modelId="{A03A0153-BE45-4BB7-AA17-1CB6B4FDECAC}" type="presOf" srcId="{4AB1057E-B41A-4610-9D21-D55BD76D02E4}" destId="{07D07872-4BAC-49FB-9E07-7C0A87A7AB56}" srcOrd="0" destOrd="0" presId="urn:microsoft.com/office/officeart/2018/2/layout/IconVerticalSolidList"/>
    <dgm:cxn modelId="{57BF1DC4-9A26-4ADA-B2B8-6F06E665EB6C}" type="presOf" srcId="{E53B13E8-8106-4477-9D27-94231A2741DD}" destId="{A70DE375-CD2C-4D18-BF64-A3472224BA1C}" srcOrd="0" destOrd="0" presId="urn:microsoft.com/office/officeart/2018/2/layout/IconVerticalSolidList"/>
    <dgm:cxn modelId="{1E7913A3-0B5A-44C6-B8DF-DF077798DC76}" type="presParOf" srcId="{A70DE375-CD2C-4D18-BF64-A3472224BA1C}" destId="{83C82F9C-740F-4830-903E-7771ADC81B89}" srcOrd="0" destOrd="0" presId="urn:microsoft.com/office/officeart/2018/2/layout/IconVerticalSolidList"/>
    <dgm:cxn modelId="{03413747-7ADE-4F3D-9FB8-3A682CABA61F}" type="presParOf" srcId="{83C82F9C-740F-4830-903E-7771ADC81B89}" destId="{7748F7AC-EFBC-445B-AD8F-3FF800934270}" srcOrd="0" destOrd="0" presId="urn:microsoft.com/office/officeart/2018/2/layout/IconVerticalSolidList"/>
    <dgm:cxn modelId="{00334AE7-46F3-4678-9DE6-41A6E13B8FA1}" type="presParOf" srcId="{83C82F9C-740F-4830-903E-7771ADC81B89}" destId="{20631567-3E69-43DD-8A8F-9B0A72D31FE7}" srcOrd="1" destOrd="0" presId="urn:microsoft.com/office/officeart/2018/2/layout/IconVerticalSolidList"/>
    <dgm:cxn modelId="{C41DA119-7412-4B04-8065-1EA08FB9D0E5}" type="presParOf" srcId="{83C82F9C-740F-4830-903E-7771ADC81B89}" destId="{746A77AE-C0F3-41D4-B6F2-883CE08B3884}" srcOrd="2" destOrd="0" presId="urn:microsoft.com/office/officeart/2018/2/layout/IconVerticalSolidList"/>
    <dgm:cxn modelId="{EF899472-19C4-44F6-8EA3-A2AE9BC16B50}" type="presParOf" srcId="{83C82F9C-740F-4830-903E-7771ADC81B89}" destId="{07D07872-4BAC-49FB-9E07-7C0A87A7AB56}" srcOrd="3" destOrd="0" presId="urn:microsoft.com/office/officeart/2018/2/layout/IconVerticalSolidList"/>
    <dgm:cxn modelId="{E9A07F1D-B45F-4A0A-9FD6-208170748FB8}" type="presParOf" srcId="{A70DE375-CD2C-4D18-BF64-A3472224BA1C}" destId="{A8D51E55-1E93-462A-97D4-7A839E7E139E}" srcOrd="1" destOrd="0" presId="urn:microsoft.com/office/officeart/2018/2/layout/IconVerticalSolidList"/>
    <dgm:cxn modelId="{89D16026-B963-4E5F-AD47-4E552CC56D37}" type="presParOf" srcId="{A70DE375-CD2C-4D18-BF64-A3472224BA1C}" destId="{F0610875-B20B-4FF6-A41A-6A1DF970C255}" srcOrd="2" destOrd="0" presId="urn:microsoft.com/office/officeart/2018/2/layout/IconVerticalSolidList"/>
    <dgm:cxn modelId="{F23A6770-254B-4DBB-9CED-9A747685059E}" type="presParOf" srcId="{F0610875-B20B-4FF6-A41A-6A1DF970C255}" destId="{1E1245FD-7F2B-47DB-B8DB-B050C5A3FF3F}" srcOrd="0" destOrd="0" presId="urn:microsoft.com/office/officeart/2018/2/layout/IconVerticalSolidList"/>
    <dgm:cxn modelId="{717FD8EE-81B0-42EF-9609-EA7AC4D865E1}" type="presParOf" srcId="{F0610875-B20B-4FF6-A41A-6A1DF970C255}" destId="{81C628A1-92CF-4796-9631-C25CA5D2DE72}" srcOrd="1" destOrd="0" presId="urn:microsoft.com/office/officeart/2018/2/layout/IconVerticalSolidList"/>
    <dgm:cxn modelId="{1C320CF6-F259-4BE3-A14B-95EE4E929A2B}" type="presParOf" srcId="{F0610875-B20B-4FF6-A41A-6A1DF970C255}" destId="{23C72641-7A7F-4F67-8C0E-D3F7409C35B5}" srcOrd="2" destOrd="0" presId="urn:microsoft.com/office/officeart/2018/2/layout/IconVerticalSolidList"/>
    <dgm:cxn modelId="{3E8D9FF2-704D-4AAB-BF55-A243150746D3}" type="presParOf" srcId="{F0610875-B20B-4FF6-A41A-6A1DF970C255}" destId="{33925B6B-6DB2-47D7-B953-6A371A3E93E5}" srcOrd="3" destOrd="0" presId="urn:microsoft.com/office/officeart/2018/2/layout/IconVerticalSolidList"/>
    <dgm:cxn modelId="{508BE8DF-F873-45EA-AA20-ADE3FB019039}" type="presParOf" srcId="{A70DE375-CD2C-4D18-BF64-A3472224BA1C}" destId="{9A0CCCC4-DE2D-4043-ACCF-1F2FD8356DFD}" srcOrd="3" destOrd="0" presId="urn:microsoft.com/office/officeart/2018/2/layout/IconVerticalSolidList"/>
    <dgm:cxn modelId="{A7C26280-9B54-481A-BF6F-AF186BAED5BE}" type="presParOf" srcId="{A70DE375-CD2C-4D18-BF64-A3472224BA1C}" destId="{ED836F30-7AFC-4710-AE56-FFC555B633E4}" srcOrd="4" destOrd="0" presId="urn:microsoft.com/office/officeart/2018/2/layout/IconVerticalSolidList"/>
    <dgm:cxn modelId="{F0085033-E57D-4929-8674-6A0A4C14894C}" type="presParOf" srcId="{ED836F30-7AFC-4710-AE56-FFC555B633E4}" destId="{A0538A44-C258-4098-8471-E9EDCF8120BE}" srcOrd="0" destOrd="0" presId="urn:microsoft.com/office/officeart/2018/2/layout/IconVerticalSolidList"/>
    <dgm:cxn modelId="{6C6D71DA-5CEA-45B5-88E9-FEE1184A35E7}" type="presParOf" srcId="{ED836F30-7AFC-4710-AE56-FFC555B633E4}" destId="{3B735E39-8798-4AE4-81EE-55D766E1921B}" srcOrd="1" destOrd="0" presId="urn:microsoft.com/office/officeart/2018/2/layout/IconVerticalSolidList"/>
    <dgm:cxn modelId="{889A468C-5DC0-4A4A-8E73-12237D549558}" type="presParOf" srcId="{ED836F30-7AFC-4710-AE56-FFC555B633E4}" destId="{5EC24449-9C8C-409B-AB2D-EE4B9FC878A7}" srcOrd="2" destOrd="0" presId="urn:microsoft.com/office/officeart/2018/2/layout/IconVerticalSolidList"/>
    <dgm:cxn modelId="{52B79929-7C17-4C62-8749-3D2916971698}" type="presParOf" srcId="{ED836F30-7AFC-4710-AE56-FFC555B633E4}" destId="{394529BA-FC2C-4FE4-9032-92DDAD0AD9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4D76F-11E2-47E5-87D5-F24076DB757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704F52-0C94-4507-B096-13A1B3BDB821}">
      <dgm:prSet/>
      <dgm:spPr/>
      <dgm:t>
        <a:bodyPr/>
        <a:lstStyle/>
        <a:p>
          <a:pPr>
            <a:lnSpc>
              <a:spcPct val="100000"/>
            </a:lnSpc>
          </a:pPr>
          <a:r>
            <a:rPr lang="en-US" dirty="0"/>
            <a:t>Mentorship/advising: designing a mentoring program; serving as </a:t>
          </a:r>
          <a:r>
            <a:rPr lang="en-US"/>
            <a:t>a mentor</a:t>
          </a:r>
          <a:endParaRPr lang="en-US" dirty="0"/>
        </a:p>
      </dgm:t>
    </dgm:pt>
    <dgm:pt modelId="{FE80DD41-DEFE-48AA-82CD-02052563EE93}" type="parTrans" cxnId="{812B75C6-1478-4902-B6C3-0621D9CCE586}">
      <dgm:prSet/>
      <dgm:spPr/>
      <dgm:t>
        <a:bodyPr/>
        <a:lstStyle/>
        <a:p>
          <a:endParaRPr lang="en-US"/>
        </a:p>
      </dgm:t>
    </dgm:pt>
    <dgm:pt modelId="{32345155-C536-4748-A0FE-FE14C882806A}" type="sibTrans" cxnId="{812B75C6-1478-4902-B6C3-0621D9CCE586}">
      <dgm:prSet/>
      <dgm:spPr/>
      <dgm:t>
        <a:bodyPr/>
        <a:lstStyle/>
        <a:p>
          <a:endParaRPr lang="en-US"/>
        </a:p>
      </dgm:t>
    </dgm:pt>
    <dgm:pt modelId="{F99ED019-D8EF-47CA-AB12-BDB24693DB8E}">
      <dgm:prSet/>
      <dgm:spPr/>
      <dgm:t>
        <a:bodyPr/>
        <a:lstStyle/>
        <a:p>
          <a:pPr>
            <a:lnSpc>
              <a:spcPct val="100000"/>
            </a:lnSpc>
          </a:pPr>
          <a:r>
            <a:rPr lang="en-US" dirty="0"/>
            <a:t>Innovative DEI-related curriculum design and delivery </a:t>
          </a:r>
        </a:p>
      </dgm:t>
    </dgm:pt>
    <dgm:pt modelId="{EFECB51D-E70E-4631-99A1-5EDCAD03DE2C}" type="parTrans" cxnId="{4C81FC26-F1D7-468A-B00E-44A7E6B4A23E}">
      <dgm:prSet/>
      <dgm:spPr/>
      <dgm:t>
        <a:bodyPr/>
        <a:lstStyle/>
        <a:p>
          <a:endParaRPr lang="en-US"/>
        </a:p>
      </dgm:t>
    </dgm:pt>
    <dgm:pt modelId="{839BB4E5-43E3-4B52-8D9D-9C0A893B7E79}" type="sibTrans" cxnId="{4C81FC26-F1D7-468A-B00E-44A7E6B4A23E}">
      <dgm:prSet/>
      <dgm:spPr/>
      <dgm:t>
        <a:bodyPr/>
        <a:lstStyle/>
        <a:p>
          <a:endParaRPr lang="en-US"/>
        </a:p>
      </dgm:t>
    </dgm:pt>
    <dgm:pt modelId="{6BF87867-5053-41CC-A579-8A15BC0454FD}">
      <dgm:prSet/>
      <dgm:spPr/>
      <dgm:t>
        <a:bodyPr/>
        <a:lstStyle/>
        <a:p>
          <a:pPr>
            <a:lnSpc>
              <a:spcPct val="100000"/>
            </a:lnSpc>
          </a:pPr>
          <a:r>
            <a:rPr lang="en-US"/>
            <a:t>Providing professional development related to DEI </a:t>
          </a:r>
        </a:p>
      </dgm:t>
    </dgm:pt>
    <dgm:pt modelId="{6C909F99-BA1B-412D-B9C7-D7CA5ACBD70E}" type="parTrans" cxnId="{6B21B8B3-1BDE-41BE-BB34-F396E0CA8A4D}">
      <dgm:prSet/>
      <dgm:spPr/>
      <dgm:t>
        <a:bodyPr/>
        <a:lstStyle/>
        <a:p>
          <a:endParaRPr lang="en-US"/>
        </a:p>
      </dgm:t>
    </dgm:pt>
    <dgm:pt modelId="{F7ED925C-F455-4251-820C-ECD0D9EAE9DE}" type="sibTrans" cxnId="{6B21B8B3-1BDE-41BE-BB34-F396E0CA8A4D}">
      <dgm:prSet/>
      <dgm:spPr/>
      <dgm:t>
        <a:bodyPr/>
        <a:lstStyle/>
        <a:p>
          <a:endParaRPr lang="en-US"/>
        </a:p>
      </dgm:t>
    </dgm:pt>
    <dgm:pt modelId="{0BF94AD5-1172-42B8-A56D-7527B2874291}">
      <dgm:prSet/>
      <dgm:spPr/>
      <dgm:t>
        <a:bodyPr/>
        <a:lstStyle/>
        <a:p>
          <a:pPr>
            <a:lnSpc>
              <a:spcPct val="100000"/>
            </a:lnSpc>
          </a:pPr>
          <a:r>
            <a:rPr lang="en-US"/>
            <a:t>Inclusive teaching practices </a:t>
          </a:r>
        </a:p>
      </dgm:t>
    </dgm:pt>
    <dgm:pt modelId="{E3743CB1-2F76-4669-9047-66FC029DFE73}" type="sibTrans" cxnId="{741870AA-9EF8-4458-833D-E74057D44736}">
      <dgm:prSet/>
      <dgm:spPr/>
      <dgm:t>
        <a:bodyPr/>
        <a:lstStyle/>
        <a:p>
          <a:endParaRPr lang="en-US"/>
        </a:p>
      </dgm:t>
    </dgm:pt>
    <dgm:pt modelId="{68148E33-5AB9-4252-A1EC-BEEF62AD5ED2}" type="parTrans" cxnId="{741870AA-9EF8-4458-833D-E74057D44736}">
      <dgm:prSet/>
      <dgm:spPr/>
      <dgm:t>
        <a:bodyPr/>
        <a:lstStyle/>
        <a:p>
          <a:endParaRPr lang="en-US"/>
        </a:p>
      </dgm:t>
    </dgm:pt>
    <dgm:pt modelId="{62EC3943-1E74-49B9-87BA-319DA6B3A2E2}" type="pres">
      <dgm:prSet presAssocID="{43F4D76F-11E2-47E5-87D5-F24076DB7577}" presName="root" presStyleCnt="0">
        <dgm:presLayoutVars>
          <dgm:dir/>
          <dgm:resizeHandles val="exact"/>
        </dgm:presLayoutVars>
      </dgm:prSet>
      <dgm:spPr/>
    </dgm:pt>
    <dgm:pt modelId="{0A7A332F-C03F-4F37-B217-0E62C4A3BAC7}" type="pres">
      <dgm:prSet presAssocID="{F4704F52-0C94-4507-B096-13A1B3BDB821}" presName="compNode" presStyleCnt="0"/>
      <dgm:spPr/>
    </dgm:pt>
    <dgm:pt modelId="{37ACB3DF-B237-47BB-84AC-049F124C6496}" type="pres">
      <dgm:prSet presAssocID="{F4704F52-0C94-4507-B096-13A1B3BDB821}" presName="bgRect" presStyleLbl="bgShp" presStyleIdx="0" presStyleCnt="4"/>
      <dgm:spPr/>
    </dgm:pt>
    <dgm:pt modelId="{27CBCC64-4FFC-41D3-9957-AE32F8F0DEE9}" type="pres">
      <dgm:prSet presAssocID="{F4704F52-0C94-4507-B096-13A1B3BDB8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22BCE5E8-82B3-4C85-93C7-2DF6A1ED1C3E}" type="pres">
      <dgm:prSet presAssocID="{F4704F52-0C94-4507-B096-13A1B3BDB821}" presName="spaceRect" presStyleCnt="0"/>
      <dgm:spPr/>
    </dgm:pt>
    <dgm:pt modelId="{6AB9E882-BAEF-4B00-8C7F-4BFBC6724827}" type="pres">
      <dgm:prSet presAssocID="{F4704F52-0C94-4507-B096-13A1B3BDB821}" presName="parTx" presStyleLbl="revTx" presStyleIdx="0" presStyleCnt="4">
        <dgm:presLayoutVars>
          <dgm:chMax val="0"/>
          <dgm:chPref val="0"/>
        </dgm:presLayoutVars>
      </dgm:prSet>
      <dgm:spPr/>
    </dgm:pt>
    <dgm:pt modelId="{E2E95C52-0025-44D0-90E1-74C710762731}" type="pres">
      <dgm:prSet presAssocID="{32345155-C536-4748-A0FE-FE14C882806A}" presName="sibTrans" presStyleCnt="0"/>
      <dgm:spPr/>
    </dgm:pt>
    <dgm:pt modelId="{0FC54E5E-F421-4F23-B777-B1CDB83D6671}" type="pres">
      <dgm:prSet presAssocID="{0BF94AD5-1172-42B8-A56D-7527B2874291}" presName="compNode" presStyleCnt="0"/>
      <dgm:spPr/>
    </dgm:pt>
    <dgm:pt modelId="{A403CB9E-2126-4BBE-A641-64B4A1B5BFA1}" type="pres">
      <dgm:prSet presAssocID="{0BF94AD5-1172-42B8-A56D-7527B2874291}" presName="bgRect" presStyleLbl="bgShp" presStyleIdx="1" presStyleCnt="4"/>
      <dgm:spPr/>
    </dgm:pt>
    <dgm:pt modelId="{B65EEC6D-031A-48EF-9CCF-24B9BA5926FF}" type="pres">
      <dgm:prSet presAssocID="{0BF94AD5-1172-42B8-A56D-7527B28742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7BD141C3-C75B-46AB-B878-A9CC9A918FD9}" type="pres">
      <dgm:prSet presAssocID="{0BF94AD5-1172-42B8-A56D-7527B2874291}" presName="spaceRect" presStyleCnt="0"/>
      <dgm:spPr/>
    </dgm:pt>
    <dgm:pt modelId="{DE3D69FD-697D-4119-982E-8BB217E563C7}" type="pres">
      <dgm:prSet presAssocID="{0BF94AD5-1172-42B8-A56D-7527B2874291}" presName="parTx" presStyleLbl="revTx" presStyleIdx="1" presStyleCnt="4">
        <dgm:presLayoutVars>
          <dgm:chMax val="0"/>
          <dgm:chPref val="0"/>
        </dgm:presLayoutVars>
      </dgm:prSet>
      <dgm:spPr/>
    </dgm:pt>
    <dgm:pt modelId="{EDAC5225-7D8A-4B85-9D4A-3C946C7683FE}" type="pres">
      <dgm:prSet presAssocID="{E3743CB1-2F76-4669-9047-66FC029DFE73}" presName="sibTrans" presStyleCnt="0"/>
      <dgm:spPr/>
    </dgm:pt>
    <dgm:pt modelId="{79DE07BA-A707-4818-8147-A3F9AC19FF98}" type="pres">
      <dgm:prSet presAssocID="{F99ED019-D8EF-47CA-AB12-BDB24693DB8E}" presName="compNode" presStyleCnt="0"/>
      <dgm:spPr/>
    </dgm:pt>
    <dgm:pt modelId="{964D7BFE-5930-4EC2-81F1-95271666F155}" type="pres">
      <dgm:prSet presAssocID="{F99ED019-D8EF-47CA-AB12-BDB24693DB8E}" presName="bgRect" presStyleLbl="bgShp" presStyleIdx="2" presStyleCnt="4"/>
      <dgm:spPr/>
    </dgm:pt>
    <dgm:pt modelId="{7F218C59-32A9-4A8D-9A6A-4BFCD4A7E51D}" type="pres">
      <dgm:prSet presAssocID="{F99ED019-D8EF-47CA-AB12-BDB24693DB8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97B81FC8-A26B-445B-A60E-C1F416618A05}" type="pres">
      <dgm:prSet presAssocID="{F99ED019-D8EF-47CA-AB12-BDB24693DB8E}" presName="spaceRect" presStyleCnt="0"/>
      <dgm:spPr/>
    </dgm:pt>
    <dgm:pt modelId="{3E52C0A8-FC2B-4437-8EAC-7CB8E0273CA3}" type="pres">
      <dgm:prSet presAssocID="{F99ED019-D8EF-47CA-AB12-BDB24693DB8E}" presName="parTx" presStyleLbl="revTx" presStyleIdx="2" presStyleCnt="4">
        <dgm:presLayoutVars>
          <dgm:chMax val="0"/>
          <dgm:chPref val="0"/>
        </dgm:presLayoutVars>
      </dgm:prSet>
      <dgm:spPr/>
    </dgm:pt>
    <dgm:pt modelId="{EB31DB43-1DB2-4063-A739-DCCF07C3A42C}" type="pres">
      <dgm:prSet presAssocID="{839BB4E5-43E3-4B52-8D9D-9C0A893B7E79}" presName="sibTrans" presStyleCnt="0"/>
      <dgm:spPr/>
    </dgm:pt>
    <dgm:pt modelId="{C5E0EF39-02C1-45F8-800D-848B0719A959}" type="pres">
      <dgm:prSet presAssocID="{6BF87867-5053-41CC-A579-8A15BC0454FD}" presName="compNode" presStyleCnt="0"/>
      <dgm:spPr/>
    </dgm:pt>
    <dgm:pt modelId="{6E5089C1-3144-442D-B2B7-D426E40B8962}" type="pres">
      <dgm:prSet presAssocID="{6BF87867-5053-41CC-A579-8A15BC0454FD}" presName="bgRect" presStyleLbl="bgShp" presStyleIdx="3" presStyleCnt="4"/>
      <dgm:spPr/>
    </dgm:pt>
    <dgm:pt modelId="{6E6AC558-FFFA-4191-A611-C3B9E233AE44}" type="pres">
      <dgm:prSet presAssocID="{6BF87867-5053-41CC-A579-8A15BC0454F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CEA5FA86-A479-4794-8EDC-92895511AA40}" type="pres">
      <dgm:prSet presAssocID="{6BF87867-5053-41CC-A579-8A15BC0454FD}" presName="spaceRect" presStyleCnt="0"/>
      <dgm:spPr/>
    </dgm:pt>
    <dgm:pt modelId="{C3ABC4F5-7398-4CB3-8C0C-5BDE62B37446}" type="pres">
      <dgm:prSet presAssocID="{6BF87867-5053-41CC-A579-8A15BC0454FD}" presName="parTx" presStyleLbl="revTx" presStyleIdx="3" presStyleCnt="4">
        <dgm:presLayoutVars>
          <dgm:chMax val="0"/>
          <dgm:chPref val="0"/>
        </dgm:presLayoutVars>
      </dgm:prSet>
      <dgm:spPr/>
    </dgm:pt>
  </dgm:ptLst>
  <dgm:cxnLst>
    <dgm:cxn modelId="{4C81FC26-F1D7-468A-B00E-44A7E6B4A23E}" srcId="{43F4D76F-11E2-47E5-87D5-F24076DB7577}" destId="{F99ED019-D8EF-47CA-AB12-BDB24693DB8E}" srcOrd="2" destOrd="0" parTransId="{EFECB51D-E70E-4631-99A1-5EDCAD03DE2C}" sibTransId="{839BB4E5-43E3-4B52-8D9D-9C0A893B7E79}"/>
    <dgm:cxn modelId="{83C4762C-B434-4358-9F7E-26468FD96CC5}" type="presOf" srcId="{6BF87867-5053-41CC-A579-8A15BC0454FD}" destId="{C3ABC4F5-7398-4CB3-8C0C-5BDE62B37446}" srcOrd="0" destOrd="0" presId="urn:microsoft.com/office/officeart/2018/2/layout/IconVerticalSolidList"/>
    <dgm:cxn modelId="{77044F40-E28A-4E4E-8B62-FF29DFE7355E}" type="presOf" srcId="{43F4D76F-11E2-47E5-87D5-F24076DB7577}" destId="{62EC3943-1E74-49B9-87BA-319DA6B3A2E2}" srcOrd="0" destOrd="0" presId="urn:microsoft.com/office/officeart/2018/2/layout/IconVerticalSolidList"/>
    <dgm:cxn modelId="{47F9AF64-4C30-46A3-8BD2-288F49C67F99}" type="presOf" srcId="{F4704F52-0C94-4507-B096-13A1B3BDB821}" destId="{6AB9E882-BAEF-4B00-8C7F-4BFBC6724827}" srcOrd="0" destOrd="0" presId="urn:microsoft.com/office/officeart/2018/2/layout/IconVerticalSolidList"/>
    <dgm:cxn modelId="{741870AA-9EF8-4458-833D-E74057D44736}" srcId="{43F4D76F-11E2-47E5-87D5-F24076DB7577}" destId="{0BF94AD5-1172-42B8-A56D-7527B2874291}" srcOrd="1" destOrd="0" parTransId="{68148E33-5AB9-4252-A1EC-BEEF62AD5ED2}" sibTransId="{E3743CB1-2F76-4669-9047-66FC029DFE73}"/>
    <dgm:cxn modelId="{4B0269B3-8ABC-4432-926C-8B25B8C197E3}" type="presOf" srcId="{F99ED019-D8EF-47CA-AB12-BDB24693DB8E}" destId="{3E52C0A8-FC2B-4437-8EAC-7CB8E0273CA3}" srcOrd="0" destOrd="0" presId="urn:microsoft.com/office/officeart/2018/2/layout/IconVerticalSolidList"/>
    <dgm:cxn modelId="{6B21B8B3-1BDE-41BE-BB34-F396E0CA8A4D}" srcId="{43F4D76F-11E2-47E5-87D5-F24076DB7577}" destId="{6BF87867-5053-41CC-A579-8A15BC0454FD}" srcOrd="3" destOrd="0" parTransId="{6C909F99-BA1B-412D-B9C7-D7CA5ACBD70E}" sibTransId="{F7ED925C-F455-4251-820C-ECD0D9EAE9DE}"/>
    <dgm:cxn modelId="{812B75C6-1478-4902-B6C3-0621D9CCE586}" srcId="{43F4D76F-11E2-47E5-87D5-F24076DB7577}" destId="{F4704F52-0C94-4507-B096-13A1B3BDB821}" srcOrd="0" destOrd="0" parTransId="{FE80DD41-DEFE-48AA-82CD-02052563EE93}" sibTransId="{32345155-C536-4748-A0FE-FE14C882806A}"/>
    <dgm:cxn modelId="{F0238DD1-FF76-44B6-8D90-A0D2F2736EB5}" type="presOf" srcId="{0BF94AD5-1172-42B8-A56D-7527B2874291}" destId="{DE3D69FD-697D-4119-982E-8BB217E563C7}" srcOrd="0" destOrd="0" presId="urn:microsoft.com/office/officeart/2018/2/layout/IconVerticalSolidList"/>
    <dgm:cxn modelId="{41BF5277-19AB-4FDC-960E-B48F60FE54E5}" type="presParOf" srcId="{62EC3943-1E74-49B9-87BA-319DA6B3A2E2}" destId="{0A7A332F-C03F-4F37-B217-0E62C4A3BAC7}" srcOrd="0" destOrd="0" presId="urn:microsoft.com/office/officeart/2018/2/layout/IconVerticalSolidList"/>
    <dgm:cxn modelId="{6F77E577-386A-41B4-AAD2-D472D69890B2}" type="presParOf" srcId="{0A7A332F-C03F-4F37-B217-0E62C4A3BAC7}" destId="{37ACB3DF-B237-47BB-84AC-049F124C6496}" srcOrd="0" destOrd="0" presId="urn:microsoft.com/office/officeart/2018/2/layout/IconVerticalSolidList"/>
    <dgm:cxn modelId="{13468D3E-4B36-44A7-A86C-8AC241DF38F4}" type="presParOf" srcId="{0A7A332F-C03F-4F37-B217-0E62C4A3BAC7}" destId="{27CBCC64-4FFC-41D3-9957-AE32F8F0DEE9}" srcOrd="1" destOrd="0" presId="urn:microsoft.com/office/officeart/2018/2/layout/IconVerticalSolidList"/>
    <dgm:cxn modelId="{8ADE137E-21C1-41EE-AC25-152C6F80029E}" type="presParOf" srcId="{0A7A332F-C03F-4F37-B217-0E62C4A3BAC7}" destId="{22BCE5E8-82B3-4C85-93C7-2DF6A1ED1C3E}" srcOrd="2" destOrd="0" presId="urn:microsoft.com/office/officeart/2018/2/layout/IconVerticalSolidList"/>
    <dgm:cxn modelId="{3BC7299F-A857-4CFF-A66B-CA1D9B279BE6}" type="presParOf" srcId="{0A7A332F-C03F-4F37-B217-0E62C4A3BAC7}" destId="{6AB9E882-BAEF-4B00-8C7F-4BFBC6724827}" srcOrd="3" destOrd="0" presId="urn:microsoft.com/office/officeart/2018/2/layout/IconVerticalSolidList"/>
    <dgm:cxn modelId="{46895762-1D77-432C-BA8C-D23A40024365}" type="presParOf" srcId="{62EC3943-1E74-49B9-87BA-319DA6B3A2E2}" destId="{E2E95C52-0025-44D0-90E1-74C710762731}" srcOrd="1" destOrd="0" presId="urn:microsoft.com/office/officeart/2018/2/layout/IconVerticalSolidList"/>
    <dgm:cxn modelId="{F30CA719-4E00-4019-94F4-5DADAAF5CE42}" type="presParOf" srcId="{62EC3943-1E74-49B9-87BA-319DA6B3A2E2}" destId="{0FC54E5E-F421-4F23-B777-B1CDB83D6671}" srcOrd="2" destOrd="0" presId="urn:microsoft.com/office/officeart/2018/2/layout/IconVerticalSolidList"/>
    <dgm:cxn modelId="{F6D602BF-DAEB-4F84-A89E-3557312F4251}" type="presParOf" srcId="{0FC54E5E-F421-4F23-B777-B1CDB83D6671}" destId="{A403CB9E-2126-4BBE-A641-64B4A1B5BFA1}" srcOrd="0" destOrd="0" presId="urn:microsoft.com/office/officeart/2018/2/layout/IconVerticalSolidList"/>
    <dgm:cxn modelId="{A5B57462-5022-483C-A3D4-8C51EEF12BAA}" type="presParOf" srcId="{0FC54E5E-F421-4F23-B777-B1CDB83D6671}" destId="{B65EEC6D-031A-48EF-9CCF-24B9BA5926FF}" srcOrd="1" destOrd="0" presId="urn:microsoft.com/office/officeart/2018/2/layout/IconVerticalSolidList"/>
    <dgm:cxn modelId="{EAF793CD-B1C8-4A6A-B0F9-FD6AFE70CF4C}" type="presParOf" srcId="{0FC54E5E-F421-4F23-B777-B1CDB83D6671}" destId="{7BD141C3-C75B-46AB-B878-A9CC9A918FD9}" srcOrd="2" destOrd="0" presId="urn:microsoft.com/office/officeart/2018/2/layout/IconVerticalSolidList"/>
    <dgm:cxn modelId="{1D29DAD3-F78E-4D2D-9A51-8A8A4454412D}" type="presParOf" srcId="{0FC54E5E-F421-4F23-B777-B1CDB83D6671}" destId="{DE3D69FD-697D-4119-982E-8BB217E563C7}" srcOrd="3" destOrd="0" presId="urn:microsoft.com/office/officeart/2018/2/layout/IconVerticalSolidList"/>
    <dgm:cxn modelId="{457147AF-C493-478A-834E-F7EDE70ECA33}" type="presParOf" srcId="{62EC3943-1E74-49B9-87BA-319DA6B3A2E2}" destId="{EDAC5225-7D8A-4B85-9D4A-3C946C7683FE}" srcOrd="3" destOrd="0" presId="urn:microsoft.com/office/officeart/2018/2/layout/IconVerticalSolidList"/>
    <dgm:cxn modelId="{8C1CE796-D72F-44AA-8A89-529E17A62060}" type="presParOf" srcId="{62EC3943-1E74-49B9-87BA-319DA6B3A2E2}" destId="{79DE07BA-A707-4818-8147-A3F9AC19FF98}" srcOrd="4" destOrd="0" presId="urn:microsoft.com/office/officeart/2018/2/layout/IconVerticalSolidList"/>
    <dgm:cxn modelId="{F9B6EE00-A945-498A-92F7-4E4A3870AC6E}" type="presParOf" srcId="{79DE07BA-A707-4818-8147-A3F9AC19FF98}" destId="{964D7BFE-5930-4EC2-81F1-95271666F155}" srcOrd="0" destOrd="0" presId="urn:microsoft.com/office/officeart/2018/2/layout/IconVerticalSolidList"/>
    <dgm:cxn modelId="{774A1B66-7305-423B-A4A9-D73A66E3C885}" type="presParOf" srcId="{79DE07BA-A707-4818-8147-A3F9AC19FF98}" destId="{7F218C59-32A9-4A8D-9A6A-4BFCD4A7E51D}" srcOrd="1" destOrd="0" presId="urn:microsoft.com/office/officeart/2018/2/layout/IconVerticalSolidList"/>
    <dgm:cxn modelId="{C0B94D75-3773-484C-8D9F-A6D4C62EFC30}" type="presParOf" srcId="{79DE07BA-A707-4818-8147-A3F9AC19FF98}" destId="{97B81FC8-A26B-445B-A60E-C1F416618A05}" srcOrd="2" destOrd="0" presId="urn:microsoft.com/office/officeart/2018/2/layout/IconVerticalSolidList"/>
    <dgm:cxn modelId="{F52A86AE-854A-4B8B-9177-9B7D0C275B35}" type="presParOf" srcId="{79DE07BA-A707-4818-8147-A3F9AC19FF98}" destId="{3E52C0A8-FC2B-4437-8EAC-7CB8E0273CA3}" srcOrd="3" destOrd="0" presId="urn:microsoft.com/office/officeart/2018/2/layout/IconVerticalSolidList"/>
    <dgm:cxn modelId="{7BF47B1E-9BBE-4479-84E0-C2D8EDC5886F}" type="presParOf" srcId="{62EC3943-1E74-49B9-87BA-319DA6B3A2E2}" destId="{EB31DB43-1DB2-4063-A739-DCCF07C3A42C}" srcOrd="5" destOrd="0" presId="urn:microsoft.com/office/officeart/2018/2/layout/IconVerticalSolidList"/>
    <dgm:cxn modelId="{A0913E79-F745-48A4-A8F2-4A797EF7FE41}" type="presParOf" srcId="{62EC3943-1E74-49B9-87BA-319DA6B3A2E2}" destId="{C5E0EF39-02C1-45F8-800D-848B0719A959}" srcOrd="6" destOrd="0" presId="urn:microsoft.com/office/officeart/2018/2/layout/IconVerticalSolidList"/>
    <dgm:cxn modelId="{B125312C-84AD-436C-983E-32D08E1824EC}" type="presParOf" srcId="{C5E0EF39-02C1-45F8-800D-848B0719A959}" destId="{6E5089C1-3144-442D-B2B7-D426E40B8962}" srcOrd="0" destOrd="0" presId="urn:microsoft.com/office/officeart/2018/2/layout/IconVerticalSolidList"/>
    <dgm:cxn modelId="{3C1A6643-34EE-43A9-8357-9D4651E7A0CD}" type="presParOf" srcId="{C5E0EF39-02C1-45F8-800D-848B0719A959}" destId="{6E6AC558-FFFA-4191-A611-C3B9E233AE44}" srcOrd="1" destOrd="0" presId="urn:microsoft.com/office/officeart/2018/2/layout/IconVerticalSolidList"/>
    <dgm:cxn modelId="{2418DEDE-46D4-4563-AA9C-784AC611E552}" type="presParOf" srcId="{C5E0EF39-02C1-45F8-800D-848B0719A959}" destId="{CEA5FA86-A479-4794-8EDC-92895511AA40}" srcOrd="2" destOrd="0" presId="urn:microsoft.com/office/officeart/2018/2/layout/IconVerticalSolidList"/>
    <dgm:cxn modelId="{DD631BC9-7712-45EA-A683-AA5161CEB26B}" type="presParOf" srcId="{C5E0EF39-02C1-45F8-800D-848B0719A959}" destId="{C3ABC4F5-7398-4CB3-8C0C-5BDE62B374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74369-D7EE-434F-8997-D1D75BC08D78}">
      <dsp:nvSpPr>
        <dsp:cNvPr id="0" name=""/>
        <dsp:cNvSpPr/>
      </dsp:nvSpPr>
      <dsp:spPr>
        <a:xfrm>
          <a:off x="0" y="2059901"/>
          <a:ext cx="8015594"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89B18466-57BA-5742-9843-7CB47B776529}">
      <dsp:nvSpPr>
        <dsp:cNvPr id="0" name=""/>
        <dsp:cNvSpPr/>
      </dsp:nvSpPr>
      <dsp:spPr>
        <a:xfrm rot="8100000">
          <a:off x="68214" y="474726"/>
          <a:ext cx="302966" cy="302966"/>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FE55509-992F-3142-89C0-18724691172B}">
      <dsp:nvSpPr>
        <dsp:cNvPr id="0" name=""/>
        <dsp:cNvSpPr/>
      </dsp:nvSpPr>
      <dsp:spPr>
        <a:xfrm>
          <a:off x="101871" y="508383"/>
          <a:ext cx="235652" cy="2356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0FD145FE-4C66-5D4E-942E-F1104A10872A}">
      <dsp:nvSpPr>
        <dsp:cNvPr id="0" name=""/>
        <dsp:cNvSpPr/>
      </dsp:nvSpPr>
      <dsp:spPr>
        <a:xfrm>
          <a:off x="433927" y="840439"/>
          <a:ext cx="3329942" cy="121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Zoom, Dossier Preparation, Integrative Cases – DEI and Thematic</a:t>
          </a:r>
        </a:p>
      </dsp:txBody>
      <dsp:txXfrm>
        <a:off x="433927" y="840439"/>
        <a:ext cx="3329942" cy="1219461"/>
      </dsp:txXfrm>
    </dsp:sp>
    <dsp:sp modelId="{40244374-86FF-2F47-8BEB-3FED99FD6444}">
      <dsp:nvSpPr>
        <dsp:cNvPr id="0" name=""/>
        <dsp:cNvSpPr/>
      </dsp:nvSpPr>
      <dsp:spPr>
        <a:xfrm>
          <a:off x="433927" y="411980"/>
          <a:ext cx="3329942" cy="428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10 Oct. 2023, 1:00 PM</a:t>
          </a:r>
        </a:p>
      </dsp:txBody>
      <dsp:txXfrm>
        <a:off x="433927" y="411980"/>
        <a:ext cx="3329942" cy="428459"/>
      </dsp:txXfrm>
    </dsp:sp>
    <dsp:sp modelId="{648715F5-5887-7449-890A-096C43DFF437}">
      <dsp:nvSpPr>
        <dsp:cNvPr id="0" name=""/>
        <dsp:cNvSpPr/>
      </dsp:nvSpPr>
      <dsp:spPr>
        <a:xfrm>
          <a:off x="219697" y="840439"/>
          <a:ext cx="0" cy="12194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E14B228-593D-584A-BCBC-BA957AD764A8}">
      <dsp:nvSpPr>
        <dsp:cNvPr id="0" name=""/>
        <dsp:cNvSpPr/>
      </dsp:nvSpPr>
      <dsp:spPr>
        <a:xfrm>
          <a:off x="180110" y="2021339"/>
          <a:ext cx="77122" cy="7712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55298AB-4BF3-334F-BA66-9038092D8871}">
      <dsp:nvSpPr>
        <dsp:cNvPr id="0" name=""/>
        <dsp:cNvSpPr/>
      </dsp:nvSpPr>
      <dsp:spPr>
        <a:xfrm rot="18900000">
          <a:off x="2064553" y="3342108"/>
          <a:ext cx="302966" cy="302966"/>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335F705-C4B0-544F-A552-D1D51F50D9F6}">
      <dsp:nvSpPr>
        <dsp:cNvPr id="0" name=""/>
        <dsp:cNvSpPr/>
      </dsp:nvSpPr>
      <dsp:spPr>
        <a:xfrm>
          <a:off x="2098210" y="3375765"/>
          <a:ext cx="235652" cy="2356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BD59D61-74AA-3F4C-8017-8A51E7CDE306}">
      <dsp:nvSpPr>
        <dsp:cNvPr id="0" name=""/>
        <dsp:cNvSpPr/>
      </dsp:nvSpPr>
      <dsp:spPr>
        <a:xfrm>
          <a:off x="2430266" y="2059901"/>
          <a:ext cx="3329942" cy="121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CE, Navigating P&amp;T: The Case for Underrepresented Faculty</a:t>
          </a:r>
        </a:p>
      </dsp:txBody>
      <dsp:txXfrm>
        <a:off x="2430266" y="2059901"/>
        <a:ext cx="3329942" cy="1219461"/>
      </dsp:txXfrm>
    </dsp:sp>
    <dsp:sp modelId="{91DA54D0-F6BB-8944-A46E-E38ABF1F22C4}">
      <dsp:nvSpPr>
        <dsp:cNvPr id="0" name=""/>
        <dsp:cNvSpPr/>
      </dsp:nvSpPr>
      <dsp:spPr>
        <a:xfrm>
          <a:off x="2430266" y="3279362"/>
          <a:ext cx="3329942" cy="428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13 Oct. 2023, 2:00 PM</a:t>
          </a:r>
        </a:p>
      </dsp:txBody>
      <dsp:txXfrm>
        <a:off x="2430266" y="3279362"/>
        <a:ext cx="3329942" cy="428459"/>
      </dsp:txXfrm>
    </dsp:sp>
    <dsp:sp modelId="{2E1D9242-D43E-4248-81C5-8B16D311EDD6}">
      <dsp:nvSpPr>
        <dsp:cNvPr id="0" name=""/>
        <dsp:cNvSpPr/>
      </dsp:nvSpPr>
      <dsp:spPr>
        <a:xfrm>
          <a:off x="2216037" y="2059901"/>
          <a:ext cx="0" cy="12194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7DA2686-8F70-0846-8C7F-8280D641E21E}">
      <dsp:nvSpPr>
        <dsp:cNvPr id="0" name=""/>
        <dsp:cNvSpPr/>
      </dsp:nvSpPr>
      <dsp:spPr>
        <a:xfrm>
          <a:off x="2176449" y="2021339"/>
          <a:ext cx="77122" cy="7712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A8BCE9D-32DE-D14B-9170-1104C41D6DCA}">
      <dsp:nvSpPr>
        <dsp:cNvPr id="0" name=""/>
        <dsp:cNvSpPr/>
      </dsp:nvSpPr>
      <dsp:spPr>
        <a:xfrm rot="8100000">
          <a:off x="4060893" y="474726"/>
          <a:ext cx="302966" cy="302966"/>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AF8A992-157E-9645-A079-E8012EDF6AAD}">
      <dsp:nvSpPr>
        <dsp:cNvPr id="0" name=""/>
        <dsp:cNvSpPr/>
      </dsp:nvSpPr>
      <dsp:spPr>
        <a:xfrm>
          <a:off x="4094549" y="508383"/>
          <a:ext cx="235652" cy="235652"/>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DE1F2FCB-8CAA-DD43-A9FB-67BEC361A5F1}">
      <dsp:nvSpPr>
        <dsp:cNvPr id="0" name=""/>
        <dsp:cNvSpPr/>
      </dsp:nvSpPr>
      <dsp:spPr>
        <a:xfrm>
          <a:off x="4426606" y="840439"/>
          <a:ext cx="3329942" cy="121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CE, Promotion for Women Session 1 </a:t>
          </a:r>
        </a:p>
      </dsp:txBody>
      <dsp:txXfrm>
        <a:off x="4426606" y="840439"/>
        <a:ext cx="3329942" cy="1219461"/>
      </dsp:txXfrm>
    </dsp:sp>
    <dsp:sp modelId="{526DC7CF-3C2A-F843-8CB3-3D793D980D79}">
      <dsp:nvSpPr>
        <dsp:cNvPr id="0" name=""/>
        <dsp:cNvSpPr/>
      </dsp:nvSpPr>
      <dsp:spPr>
        <a:xfrm>
          <a:off x="4426606" y="411980"/>
          <a:ext cx="3329942" cy="428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30 Oct. 2023, 2:00pm</a:t>
          </a:r>
        </a:p>
      </dsp:txBody>
      <dsp:txXfrm>
        <a:off x="4426606" y="411980"/>
        <a:ext cx="3329942" cy="428459"/>
      </dsp:txXfrm>
    </dsp:sp>
    <dsp:sp modelId="{1BAC0B7E-A097-FA44-9911-1AF446B8305E}">
      <dsp:nvSpPr>
        <dsp:cNvPr id="0" name=""/>
        <dsp:cNvSpPr/>
      </dsp:nvSpPr>
      <dsp:spPr>
        <a:xfrm>
          <a:off x="4212376" y="840439"/>
          <a:ext cx="0" cy="121946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91D8216-9FAA-CE49-B814-01D56CDE4CDA}">
      <dsp:nvSpPr>
        <dsp:cNvPr id="0" name=""/>
        <dsp:cNvSpPr/>
      </dsp:nvSpPr>
      <dsp:spPr>
        <a:xfrm>
          <a:off x="4172789" y="2021339"/>
          <a:ext cx="77122" cy="77122"/>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7ED50-2967-C54C-B16F-C5E76DECB806}">
      <dsp:nvSpPr>
        <dsp:cNvPr id="0" name=""/>
        <dsp:cNvSpPr/>
      </dsp:nvSpPr>
      <dsp:spPr>
        <a:xfrm>
          <a:off x="0" y="2036"/>
          <a:ext cx="45605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BF5939-F367-474C-8542-6C1A05FB6026}">
      <dsp:nvSpPr>
        <dsp:cNvPr id="0" name=""/>
        <dsp:cNvSpPr/>
      </dsp:nvSpPr>
      <dsp:spPr>
        <a:xfrm>
          <a:off x="0" y="2036"/>
          <a:ext cx="4560579" cy="138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School of Medicine</a:t>
          </a:r>
        </a:p>
      </dsp:txBody>
      <dsp:txXfrm>
        <a:off x="0" y="2036"/>
        <a:ext cx="4560579" cy="1388639"/>
      </dsp:txXfrm>
    </dsp:sp>
    <dsp:sp modelId="{69B93BA5-7EE7-E841-9C2D-4A96633E8D8F}">
      <dsp:nvSpPr>
        <dsp:cNvPr id="0" name=""/>
        <dsp:cNvSpPr/>
      </dsp:nvSpPr>
      <dsp:spPr>
        <a:xfrm>
          <a:off x="0" y="1390675"/>
          <a:ext cx="45605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DDB775-C44B-DE49-BDF4-F209223B9D65}">
      <dsp:nvSpPr>
        <dsp:cNvPr id="0" name=""/>
        <dsp:cNvSpPr/>
      </dsp:nvSpPr>
      <dsp:spPr>
        <a:xfrm>
          <a:off x="0" y="1390675"/>
          <a:ext cx="4560579" cy="138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Research Faculty</a:t>
          </a:r>
        </a:p>
      </dsp:txBody>
      <dsp:txXfrm>
        <a:off x="0" y="1390675"/>
        <a:ext cx="4560579" cy="1388639"/>
      </dsp:txXfrm>
    </dsp:sp>
    <dsp:sp modelId="{593E9DF9-9296-814C-848D-CB0153E30BFE}">
      <dsp:nvSpPr>
        <dsp:cNvPr id="0" name=""/>
        <dsp:cNvSpPr/>
      </dsp:nvSpPr>
      <dsp:spPr>
        <a:xfrm>
          <a:off x="0" y="2779314"/>
          <a:ext cx="4560579"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AAA89-D0AC-EF4D-9DEB-596C3327B92B}">
      <dsp:nvSpPr>
        <dsp:cNvPr id="0" name=""/>
        <dsp:cNvSpPr/>
      </dsp:nvSpPr>
      <dsp:spPr>
        <a:xfrm>
          <a:off x="0" y="2779314"/>
          <a:ext cx="4560579" cy="1388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Librarians, kind of</a:t>
          </a:r>
        </a:p>
      </dsp:txBody>
      <dsp:txXfrm>
        <a:off x="0" y="2779314"/>
        <a:ext cx="4560579" cy="1388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8D16F-F4F2-0147-8C6C-2B649737A6DF}">
      <dsp:nvSpPr>
        <dsp:cNvPr id="0" name=""/>
        <dsp:cNvSpPr/>
      </dsp:nvSpPr>
      <dsp:spPr>
        <a:xfrm>
          <a:off x="0" y="431733"/>
          <a:ext cx="2504873" cy="1502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Scholarly products in each area</a:t>
          </a:r>
        </a:p>
      </dsp:txBody>
      <dsp:txXfrm>
        <a:off x="0" y="431733"/>
        <a:ext cx="2504873" cy="1502923"/>
      </dsp:txXfrm>
    </dsp:sp>
    <dsp:sp modelId="{6D553AC2-4F90-4E4B-9BC5-5C10525C0487}">
      <dsp:nvSpPr>
        <dsp:cNvPr id="0" name=""/>
        <dsp:cNvSpPr/>
      </dsp:nvSpPr>
      <dsp:spPr>
        <a:xfrm>
          <a:off x="2755360" y="431733"/>
          <a:ext cx="2504873" cy="1502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Visibly more than merely satisfactory</a:t>
          </a:r>
        </a:p>
      </dsp:txBody>
      <dsp:txXfrm>
        <a:off x="2755360" y="431733"/>
        <a:ext cx="2504873" cy="1502923"/>
      </dsp:txXfrm>
    </dsp:sp>
    <dsp:sp modelId="{8E6E1FA1-5EA8-0249-AF0B-A09B8746A9C8}">
      <dsp:nvSpPr>
        <dsp:cNvPr id="0" name=""/>
        <dsp:cNvSpPr/>
      </dsp:nvSpPr>
      <dsp:spPr>
        <a:xfrm>
          <a:off x="5510720" y="431733"/>
          <a:ext cx="2504873" cy="1502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 coherent integration across areas</a:t>
          </a:r>
        </a:p>
      </dsp:txBody>
      <dsp:txXfrm>
        <a:off x="5510720" y="431733"/>
        <a:ext cx="2504873" cy="1502923"/>
      </dsp:txXfrm>
    </dsp:sp>
    <dsp:sp modelId="{267B2D55-1187-C841-9DA8-41DC0ADF4D07}">
      <dsp:nvSpPr>
        <dsp:cNvPr id="0" name=""/>
        <dsp:cNvSpPr/>
      </dsp:nvSpPr>
      <dsp:spPr>
        <a:xfrm>
          <a:off x="1377680" y="2185144"/>
          <a:ext cx="2504873" cy="1502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Intentionality</a:t>
          </a:r>
        </a:p>
      </dsp:txBody>
      <dsp:txXfrm>
        <a:off x="1377680" y="2185144"/>
        <a:ext cx="2504873" cy="1502923"/>
      </dsp:txXfrm>
    </dsp:sp>
    <dsp:sp modelId="{2A47F4F6-3A46-5A42-AEAC-9606A71B9018}">
      <dsp:nvSpPr>
        <dsp:cNvPr id="0" name=""/>
        <dsp:cNvSpPr/>
      </dsp:nvSpPr>
      <dsp:spPr>
        <a:xfrm>
          <a:off x="4133040" y="2185144"/>
          <a:ext cx="2504873" cy="15029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Overall benefit to the University, tied to the unit’s mission</a:t>
          </a:r>
        </a:p>
      </dsp:txBody>
      <dsp:txXfrm>
        <a:off x="4133040" y="2185144"/>
        <a:ext cx="2504873" cy="1502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48F7AC-EFBC-445B-AD8F-3FF800934270}">
      <dsp:nvSpPr>
        <dsp:cNvPr id="0" name=""/>
        <dsp:cNvSpPr/>
      </dsp:nvSpPr>
      <dsp:spPr>
        <a:xfrm>
          <a:off x="0" y="502"/>
          <a:ext cx="8015594" cy="1176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631567-3E69-43DD-8A8F-9B0A72D31FE7}">
      <dsp:nvSpPr>
        <dsp:cNvPr id="0" name=""/>
        <dsp:cNvSpPr/>
      </dsp:nvSpPr>
      <dsp:spPr>
        <a:xfrm>
          <a:off x="355981" y="265282"/>
          <a:ext cx="647239" cy="64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D07872-4BAC-49FB-9E07-7C0A87A7AB56}">
      <dsp:nvSpPr>
        <dsp:cNvPr id="0" name=""/>
        <dsp:cNvSpPr/>
      </dsp:nvSpPr>
      <dsp:spPr>
        <a:xfrm>
          <a:off x="1359202" y="502"/>
          <a:ext cx="6656391"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755650">
            <a:lnSpc>
              <a:spcPct val="100000"/>
            </a:lnSpc>
            <a:spcBef>
              <a:spcPct val="0"/>
            </a:spcBef>
            <a:spcAft>
              <a:spcPct val="35000"/>
            </a:spcAft>
            <a:buNone/>
          </a:pPr>
          <a:r>
            <a:rPr lang="en-US" sz="1700" kern="1200"/>
            <a:t>Policy work: work that supports adoption of DEI-enhancing governmental or organizational policies and practices. </a:t>
          </a:r>
        </a:p>
      </dsp:txBody>
      <dsp:txXfrm>
        <a:off x="1359202" y="502"/>
        <a:ext cx="6656391" cy="1176798"/>
      </dsp:txXfrm>
    </dsp:sp>
    <dsp:sp modelId="{1E1245FD-7F2B-47DB-B8DB-B050C5A3FF3F}">
      <dsp:nvSpPr>
        <dsp:cNvPr id="0" name=""/>
        <dsp:cNvSpPr/>
      </dsp:nvSpPr>
      <dsp:spPr>
        <a:xfrm>
          <a:off x="0" y="1471501"/>
          <a:ext cx="8015594" cy="1176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C628A1-92CF-4796-9631-C25CA5D2DE72}">
      <dsp:nvSpPr>
        <dsp:cNvPr id="0" name=""/>
        <dsp:cNvSpPr/>
      </dsp:nvSpPr>
      <dsp:spPr>
        <a:xfrm>
          <a:off x="355981" y="1736281"/>
          <a:ext cx="647239" cy="64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925B6B-6DB2-47D7-B953-6A371A3E93E5}">
      <dsp:nvSpPr>
        <dsp:cNvPr id="0" name=""/>
        <dsp:cNvSpPr/>
      </dsp:nvSpPr>
      <dsp:spPr>
        <a:xfrm>
          <a:off x="1359202" y="1471501"/>
          <a:ext cx="6656391"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755650">
            <a:lnSpc>
              <a:spcPct val="100000"/>
            </a:lnSpc>
            <a:spcBef>
              <a:spcPct val="0"/>
            </a:spcBef>
            <a:spcAft>
              <a:spcPct val="35000"/>
            </a:spcAft>
            <a:buNone/>
          </a:pPr>
          <a:r>
            <a:rPr lang="en-US" sz="1700" kern="1200"/>
            <a:t>Grants: securing grants for IU/IUPUI/unit programs for DEI, e.g., funding diverse junior researchers, pipeline initiatives; internal or external. </a:t>
          </a:r>
        </a:p>
      </dsp:txBody>
      <dsp:txXfrm>
        <a:off x="1359202" y="1471501"/>
        <a:ext cx="6656391" cy="1176798"/>
      </dsp:txXfrm>
    </dsp:sp>
    <dsp:sp modelId="{A0538A44-C258-4098-8471-E9EDCF8120BE}">
      <dsp:nvSpPr>
        <dsp:cNvPr id="0" name=""/>
        <dsp:cNvSpPr/>
      </dsp:nvSpPr>
      <dsp:spPr>
        <a:xfrm>
          <a:off x="0" y="2942500"/>
          <a:ext cx="8015594" cy="1176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735E39-8798-4AE4-81EE-55D766E1921B}">
      <dsp:nvSpPr>
        <dsp:cNvPr id="0" name=""/>
        <dsp:cNvSpPr/>
      </dsp:nvSpPr>
      <dsp:spPr>
        <a:xfrm>
          <a:off x="355981" y="3207279"/>
          <a:ext cx="647239" cy="64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529BA-FC2C-4FE4-9032-92DDAD0AD96A}">
      <dsp:nvSpPr>
        <dsp:cNvPr id="0" name=""/>
        <dsp:cNvSpPr/>
      </dsp:nvSpPr>
      <dsp:spPr>
        <a:xfrm>
          <a:off x="1359202" y="2942500"/>
          <a:ext cx="6656391" cy="1176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45" tIns="124545" rIns="124545" bIns="124545" numCol="1" spcCol="1270" anchor="ctr" anchorCtr="0">
          <a:noAutofit/>
        </a:bodyPr>
        <a:lstStyle/>
        <a:p>
          <a:pPr marL="0" lvl="0" indent="0" algn="l" defTabSz="755650">
            <a:lnSpc>
              <a:spcPct val="100000"/>
            </a:lnSpc>
            <a:spcBef>
              <a:spcPct val="0"/>
            </a:spcBef>
            <a:spcAft>
              <a:spcPct val="35000"/>
            </a:spcAft>
            <a:buNone/>
          </a:pPr>
          <a:r>
            <a:rPr lang="en-US" sz="1700" kern="1200"/>
            <a:t>Grants-assistive work: work that assists either IU/IUPUI-units or community organizations to secure grants to support DEI goals. </a:t>
          </a:r>
        </a:p>
      </dsp:txBody>
      <dsp:txXfrm>
        <a:off x="1359202" y="2942500"/>
        <a:ext cx="6656391" cy="1176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B3DF-B237-47BB-84AC-049F124C6496}">
      <dsp:nvSpPr>
        <dsp:cNvPr id="0" name=""/>
        <dsp:cNvSpPr/>
      </dsp:nvSpPr>
      <dsp:spPr>
        <a:xfrm>
          <a:off x="0" y="1709"/>
          <a:ext cx="8015594" cy="8666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BCC64-4FFC-41D3-9957-AE32F8F0DEE9}">
      <dsp:nvSpPr>
        <dsp:cNvPr id="0" name=""/>
        <dsp:cNvSpPr/>
      </dsp:nvSpPr>
      <dsp:spPr>
        <a:xfrm>
          <a:off x="262148" y="196696"/>
          <a:ext cx="476633" cy="476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9E882-BAEF-4B00-8C7F-4BFBC6724827}">
      <dsp:nvSpPr>
        <dsp:cNvPr id="0" name=""/>
        <dsp:cNvSpPr/>
      </dsp:nvSpPr>
      <dsp:spPr>
        <a:xfrm>
          <a:off x="1000930" y="1709"/>
          <a:ext cx="7014663" cy="86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16" tIns="91716" rIns="91716" bIns="91716" numCol="1" spcCol="1270" anchor="ctr" anchorCtr="0">
          <a:noAutofit/>
        </a:bodyPr>
        <a:lstStyle/>
        <a:p>
          <a:pPr marL="0" lvl="0" indent="0" algn="l" defTabSz="844550">
            <a:lnSpc>
              <a:spcPct val="100000"/>
            </a:lnSpc>
            <a:spcBef>
              <a:spcPct val="0"/>
            </a:spcBef>
            <a:spcAft>
              <a:spcPct val="35000"/>
            </a:spcAft>
            <a:buNone/>
          </a:pPr>
          <a:r>
            <a:rPr lang="en-US" sz="1900" kern="1200" dirty="0"/>
            <a:t>Mentorship/advising: designing a mentoring program; serving as </a:t>
          </a:r>
          <a:r>
            <a:rPr lang="en-US" sz="1900" kern="1200"/>
            <a:t>a mentor</a:t>
          </a:r>
          <a:endParaRPr lang="en-US" sz="1900" kern="1200" dirty="0"/>
        </a:p>
      </dsp:txBody>
      <dsp:txXfrm>
        <a:off x="1000930" y="1709"/>
        <a:ext cx="7014663" cy="866606"/>
      </dsp:txXfrm>
    </dsp:sp>
    <dsp:sp modelId="{A403CB9E-2126-4BBE-A641-64B4A1B5BFA1}">
      <dsp:nvSpPr>
        <dsp:cNvPr id="0" name=""/>
        <dsp:cNvSpPr/>
      </dsp:nvSpPr>
      <dsp:spPr>
        <a:xfrm>
          <a:off x="0" y="1084968"/>
          <a:ext cx="8015594" cy="8666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5EEC6D-031A-48EF-9CCF-24B9BA5926FF}">
      <dsp:nvSpPr>
        <dsp:cNvPr id="0" name=""/>
        <dsp:cNvSpPr/>
      </dsp:nvSpPr>
      <dsp:spPr>
        <a:xfrm>
          <a:off x="262148" y="1279954"/>
          <a:ext cx="476633" cy="4766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D69FD-697D-4119-982E-8BB217E563C7}">
      <dsp:nvSpPr>
        <dsp:cNvPr id="0" name=""/>
        <dsp:cNvSpPr/>
      </dsp:nvSpPr>
      <dsp:spPr>
        <a:xfrm>
          <a:off x="1000930" y="1084968"/>
          <a:ext cx="7014663" cy="86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16" tIns="91716" rIns="91716" bIns="91716" numCol="1" spcCol="1270" anchor="ctr" anchorCtr="0">
          <a:noAutofit/>
        </a:bodyPr>
        <a:lstStyle/>
        <a:p>
          <a:pPr marL="0" lvl="0" indent="0" algn="l" defTabSz="844550">
            <a:lnSpc>
              <a:spcPct val="100000"/>
            </a:lnSpc>
            <a:spcBef>
              <a:spcPct val="0"/>
            </a:spcBef>
            <a:spcAft>
              <a:spcPct val="35000"/>
            </a:spcAft>
            <a:buNone/>
          </a:pPr>
          <a:r>
            <a:rPr lang="en-US" sz="1900" kern="1200"/>
            <a:t>Inclusive teaching practices </a:t>
          </a:r>
        </a:p>
      </dsp:txBody>
      <dsp:txXfrm>
        <a:off x="1000930" y="1084968"/>
        <a:ext cx="7014663" cy="866606"/>
      </dsp:txXfrm>
    </dsp:sp>
    <dsp:sp modelId="{964D7BFE-5930-4EC2-81F1-95271666F155}">
      <dsp:nvSpPr>
        <dsp:cNvPr id="0" name=""/>
        <dsp:cNvSpPr/>
      </dsp:nvSpPr>
      <dsp:spPr>
        <a:xfrm>
          <a:off x="0" y="2168226"/>
          <a:ext cx="8015594" cy="8666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18C59-32A9-4A8D-9A6A-4BFCD4A7E51D}">
      <dsp:nvSpPr>
        <dsp:cNvPr id="0" name=""/>
        <dsp:cNvSpPr/>
      </dsp:nvSpPr>
      <dsp:spPr>
        <a:xfrm>
          <a:off x="262148" y="2363213"/>
          <a:ext cx="476633" cy="4766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52C0A8-FC2B-4437-8EAC-7CB8E0273CA3}">
      <dsp:nvSpPr>
        <dsp:cNvPr id="0" name=""/>
        <dsp:cNvSpPr/>
      </dsp:nvSpPr>
      <dsp:spPr>
        <a:xfrm>
          <a:off x="1000930" y="2168226"/>
          <a:ext cx="7014663" cy="86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16" tIns="91716" rIns="91716" bIns="91716" numCol="1" spcCol="1270" anchor="ctr" anchorCtr="0">
          <a:noAutofit/>
        </a:bodyPr>
        <a:lstStyle/>
        <a:p>
          <a:pPr marL="0" lvl="0" indent="0" algn="l" defTabSz="844550">
            <a:lnSpc>
              <a:spcPct val="100000"/>
            </a:lnSpc>
            <a:spcBef>
              <a:spcPct val="0"/>
            </a:spcBef>
            <a:spcAft>
              <a:spcPct val="35000"/>
            </a:spcAft>
            <a:buNone/>
          </a:pPr>
          <a:r>
            <a:rPr lang="en-US" sz="1900" kern="1200" dirty="0"/>
            <a:t>Innovative DEI-related curriculum design and delivery </a:t>
          </a:r>
        </a:p>
      </dsp:txBody>
      <dsp:txXfrm>
        <a:off x="1000930" y="2168226"/>
        <a:ext cx="7014663" cy="866606"/>
      </dsp:txXfrm>
    </dsp:sp>
    <dsp:sp modelId="{6E5089C1-3144-442D-B2B7-D426E40B8962}">
      <dsp:nvSpPr>
        <dsp:cNvPr id="0" name=""/>
        <dsp:cNvSpPr/>
      </dsp:nvSpPr>
      <dsp:spPr>
        <a:xfrm>
          <a:off x="0" y="3251485"/>
          <a:ext cx="8015594" cy="8666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AC558-FFFA-4191-A611-C3B9E233AE44}">
      <dsp:nvSpPr>
        <dsp:cNvPr id="0" name=""/>
        <dsp:cNvSpPr/>
      </dsp:nvSpPr>
      <dsp:spPr>
        <a:xfrm>
          <a:off x="262148" y="3446471"/>
          <a:ext cx="476633" cy="4766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BC4F5-7398-4CB3-8C0C-5BDE62B37446}">
      <dsp:nvSpPr>
        <dsp:cNvPr id="0" name=""/>
        <dsp:cNvSpPr/>
      </dsp:nvSpPr>
      <dsp:spPr>
        <a:xfrm>
          <a:off x="1000930" y="3251485"/>
          <a:ext cx="7014663" cy="866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16" tIns="91716" rIns="91716" bIns="91716" numCol="1" spcCol="1270" anchor="ctr" anchorCtr="0">
          <a:noAutofit/>
        </a:bodyPr>
        <a:lstStyle/>
        <a:p>
          <a:pPr marL="0" lvl="0" indent="0" algn="l" defTabSz="844550">
            <a:lnSpc>
              <a:spcPct val="100000"/>
            </a:lnSpc>
            <a:spcBef>
              <a:spcPct val="0"/>
            </a:spcBef>
            <a:spcAft>
              <a:spcPct val="35000"/>
            </a:spcAft>
            <a:buNone/>
          </a:pPr>
          <a:r>
            <a:rPr lang="en-US" sz="1900" kern="1200"/>
            <a:t>Providing professional development related to DEI </a:t>
          </a:r>
        </a:p>
      </dsp:txBody>
      <dsp:txXfrm>
        <a:off x="1000930" y="3251485"/>
        <a:ext cx="7014663" cy="866606"/>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10/5/23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10/5/23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5382B"/>
                </a:solidFill>
                <a:effectLst/>
                <a:latin typeface="BentonSansRegular" panose="02000503000000020004" pitchFamily="2" charset="77"/>
              </a:rPr>
              <a:t>This workshop will discuss key elements of the new Integrative DEI Case, from “integrative” to “diversity.” Particular points of emphasis will be on documenting impact, articulating a DEI philosophy, and identifying supportive evidence. Every case will be unique—be prepared to be flexible and creative within the general outlines of the case criteria.</a:t>
            </a:r>
          </a:p>
          <a:p>
            <a:endParaRPr lang="en-US" b="0" i="0" u="none" strike="noStrike" dirty="0">
              <a:solidFill>
                <a:srgbClr val="45382B"/>
              </a:solidFill>
              <a:effectLst/>
              <a:latin typeface="BentonSansRegular" panose="02000503000000020004" pitchFamily="2" charset="77"/>
            </a:endParaRPr>
          </a:p>
          <a:p>
            <a:r>
              <a:rPr lang="en-US" b="0" i="0" u="none" strike="noStrike" dirty="0">
                <a:solidFill>
                  <a:srgbClr val="45382B"/>
                </a:solidFill>
                <a:effectLst/>
                <a:latin typeface="BentonSansRegular" panose="02000503000000020004" pitchFamily="2" charset="77"/>
              </a:rPr>
              <a:t>This workshop is for tenure-track faculty, clinical faculty, lecturer (or teaching)-track faculty</a:t>
            </a:r>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a:t>
            </a:fld>
            <a:endParaRPr lang="en-US"/>
          </a:p>
        </p:txBody>
      </p:sp>
    </p:spTree>
    <p:extLst>
      <p:ext uri="{BB962C8B-B14F-4D97-AF65-F5344CB8AC3E}">
        <p14:creationId xmlns:p14="http://schemas.microsoft.com/office/powerpoint/2010/main" val="2913660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pitchFamily="2" charset="0"/>
              </a:rPr>
              <a:t>My scholarly articles and edited collections in rank have </a:t>
            </a:r>
            <a:r>
              <a:rPr lang="en-US" sz="1800" dirty="0">
                <a:effectLst/>
                <a:latin typeface="Times,Bold"/>
              </a:rPr>
              <a:t>illuminated the lived experiences of minoritized and underserved communities. </a:t>
            </a:r>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19</a:t>
            </a:fld>
            <a:endParaRPr lang="en-US"/>
          </a:p>
        </p:txBody>
      </p:sp>
    </p:spTree>
    <p:extLst>
      <p:ext uri="{BB962C8B-B14F-4D97-AF65-F5344CB8AC3E}">
        <p14:creationId xmlns:p14="http://schemas.microsoft.com/office/powerpoint/2010/main" val="327928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pitchFamily="2" charset="0"/>
              </a:rPr>
              <a:t>My scholarly articles and edited collections in rank have </a:t>
            </a:r>
            <a:r>
              <a:rPr lang="en-US" sz="1800" dirty="0">
                <a:effectLst/>
                <a:latin typeface="Times,Bold"/>
              </a:rPr>
              <a:t>illuminated the lived experiences of minoritized and underserved communities. </a:t>
            </a:r>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20</a:t>
            </a:fld>
            <a:endParaRPr lang="en-US"/>
          </a:p>
        </p:txBody>
      </p:sp>
    </p:spTree>
    <p:extLst>
      <p:ext uri="{BB962C8B-B14F-4D97-AF65-F5344CB8AC3E}">
        <p14:creationId xmlns:p14="http://schemas.microsoft.com/office/powerpoint/2010/main" val="75543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sz="1800" dirty="0">
                <a:effectLst/>
                <a:latin typeface="Times" pitchFamily="2" charset="0"/>
              </a:rPr>
              <a:t>My scholarly articles and edited collections in rank have </a:t>
            </a:r>
            <a:r>
              <a:rPr lang="en-US" sz="1800" dirty="0">
                <a:effectLst/>
                <a:latin typeface="Times,Bold"/>
              </a:rPr>
              <a:t>illuminated the lived experiences of minoritized and underserved communities. </a:t>
            </a:r>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21</a:t>
            </a:fld>
            <a:endParaRPr lang="en-US"/>
          </a:p>
        </p:txBody>
      </p:sp>
    </p:spTree>
    <p:extLst>
      <p:ext uri="{BB962C8B-B14F-4D97-AF65-F5344CB8AC3E}">
        <p14:creationId xmlns:p14="http://schemas.microsoft.com/office/powerpoint/2010/main" val="3433585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24</a:t>
            </a:fld>
            <a:endParaRPr lang="en-US"/>
          </a:p>
        </p:txBody>
      </p:sp>
    </p:spTree>
    <p:extLst>
      <p:ext uri="{BB962C8B-B14F-4D97-AF65-F5344CB8AC3E}">
        <p14:creationId xmlns:p14="http://schemas.microsoft.com/office/powerpoint/2010/main" val="1357451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serving as a mentor (junior colleagues, current or prospective students with impact on DEI; advising groups or individuals)</a:t>
            </a:r>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26</a:t>
            </a:fld>
            <a:endParaRPr lang="en-US"/>
          </a:p>
        </p:txBody>
      </p:sp>
    </p:spTree>
    <p:extLst>
      <p:ext uri="{BB962C8B-B14F-4D97-AF65-F5344CB8AC3E}">
        <p14:creationId xmlns:p14="http://schemas.microsoft.com/office/powerpoint/2010/main" val="1947658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Dissemination can include items like professional standards</a:t>
            </a:r>
          </a:p>
        </p:txBody>
      </p:sp>
      <p:sp>
        <p:nvSpPr>
          <p:cNvPr id="4" name="Slide Number Placeholder 3"/>
          <p:cNvSpPr>
            <a:spLocks noGrp="1"/>
          </p:cNvSpPr>
          <p:nvPr>
            <p:ph type="sldNum" sz="quarter" idx="5"/>
          </p:nvPr>
        </p:nvSpPr>
        <p:spPr/>
        <p:txBody>
          <a:bodyPr/>
          <a:lstStyle/>
          <a:p>
            <a:fld id="{9706D261-4ACC-5E49-97C5-9D8FD2D9A3AF}" type="slidenum">
              <a:rPr lang="en-US" smtClean="0"/>
              <a:t>27</a:t>
            </a:fld>
            <a:endParaRPr lang="en-US"/>
          </a:p>
        </p:txBody>
      </p:sp>
    </p:spTree>
    <p:extLst>
      <p:ext uri="{BB962C8B-B14F-4D97-AF65-F5344CB8AC3E}">
        <p14:creationId xmlns:p14="http://schemas.microsoft.com/office/powerpoint/2010/main" val="52852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28</a:t>
            </a:fld>
            <a:endParaRPr lang="en-US"/>
          </a:p>
        </p:txBody>
      </p:sp>
    </p:spTree>
    <p:extLst>
      <p:ext uri="{BB962C8B-B14F-4D97-AF65-F5344CB8AC3E}">
        <p14:creationId xmlns:p14="http://schemas.microsoft.com/office/powerpoint/2010/main" val="215249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TT-Associate, 5 TT-Full </a:t>
            </a:r>
          </a:p>
        </p:txBody>
      </p:sp>
      <p:sp>
        <p:nvSpPr>
          <p:cNvPr id="4" name="Slide Number Placeholder 3"/>
          <p:cNvSpPr>
            <a:spLocks noGrp="1"/>
          </p:cNvSpPr>
          <p:nvPr>
            <p:ph type="sldNum" sz="quarter" idx="5"/>
          </p:nvPr>
        </p:nvSpPr>
        <p:spPr/>
        <p:txBody>
          <a:bodyPr/>
          <a:lstStyle/>
          <a:p>
            <a:fld id="{9706D261-4ACC-5E49-97C5-9D8FD2D9A3AF}" type="slidenum">
              <a:rPr lang="en-US" smtClean="0"/>
              <a:t>37</a:t>
            </a:fld>
            <a:endParaRPr lang="en-US"/>
          </a:p>
        </p:txBody>
      </p:sp>
    </p:spTree>
    <p:extLst>
      <p:ext uri="{BB962C8B-B14F-4D97-AF65-F5344CB8AC3E}">
        <p14:creationId xmlns:p14="http://schemas.microsoft.com/office/powerpoint/2010/main" val="89397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42</a:t>
            </a:fld>
            <a:endParaRPr lang="en-US"/>
          </a:p>
        </p:txBody>
      </p:sp>
    </p:spTree>
    <p:extLst>
      <p:ext uri="{BB962C8B-B14F-4D97-AF65-F5344CB8AC3E}">
        <p14:creationId xmlns:p14="http://schemas.microsoft.com/office/powerpoint/2010/main" val="2698615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43</a:t>
            </a:fld>
            <a:endParaRPr lang="en-US"/>
          </a:p>
        </p:txBody>
      </p:sp>
    </p:spTree>
    <p:extLst>
      <p:ext uri="{BB962C8B-B14F-4D97-AF65-F5344CB8AC3E}">
        <p14:creationId xmlns:p14="http://schemas.microsoft.com/office/powerpoint/2010/main" val="325185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3</a:t>
            </a:fld>
            <a:endParaRPr lang="en-US"/>
          </a:p>
        </p:txBody>
      </p:sp>
    </p:spTree>
    <p:extLst>
      <p:ext uri="{BB962C8B-B14F-4D97-AF65-F5344CB8AC3E}">
        <p14:creationId xmlns:p14="http://schemas.microsoft.com/office/powerpoint/2010/main" val="2369800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BentonSans Regular" panose="02000503000000020004" pitchFamily="2" charset="77"/>
              </a:rPr>
              <a:t>For School of Med, the Dean does not allow balanced cases</a:t>
            </a:r>
            <a:endParaRPr lang="en-US" dirty="0">
              <a:effectLst/>
              <a:latin typeface="BentonSans Regular" panose="02000503000000020004" pitchFamily="2" charset="77"/>
            </a:endParaRPr>
          </a:p>
          <a:p>
            <a:r>
              <a:rPr lang="en-US" dirty="0">
                <a:effectLst/>
                <a:latin typeface="BentonSans Regular" panose="02000503000000020004" pitchFamily="2" charset="77"/>
              </a:rPr>
              <a:t>Research faculty go up on research</a:t>
            </a:r>
          </a:p>
          <a:p>
            <a:r>
              <a:rPr lang="en-US" dirty="0">
                <a:effectLst/>
                <a:latin typeface="BentonSans Regular" panose="02000503000000020004" pitchFamily="2" charset="77"/>
              </a:rPr>
              <a:t>Librarians still have a requirement for a performance-excellent case, but they have created a set of guideline that center DEI work as a part of performance</a:t>
            </a:r>
          </a:p>
        </p:txBody>
      </p:sp>
      <p:sp>
        <p:nvSpPr>
          <p:cNvPr id="4" name="Slide Number Placeholder 3"/>
          <p:cNvSpPr>
            <a:spLocks noGrp="1"/>
          </p:cNvSpPr>
          <p:nvPr>
            <p:ph type="sldNum" sz="quarter" idx="5"/>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313089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3483315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31605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800" dirty="0">
                <a:effectLst/>
                <a:latin typeface="GeorgiaPro" panose="02040502050405020303" pitchFamily="18" charset="0"/>
              </a:rPr>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328278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800" dirty="0">
                <a:effectLst/>
                <a:latin typeface="GeorgiaPro" panose="02040502050405020303" pitchFamily="18" charset="0"/>
              </a:rPr>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195739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7-pager, full rank</a:t>
            </a:r>
          </a:p>
        </p:txBody>
      </p:sp>
      <p:sp>
        <p:nvSpPr>
          <p:cNvPr id="4" name="Slide Number Placeholder 3"/>
          <p:cNvSpPr>
            <a:spLocks noGrp="1"/>
          </p:cNvSpPr>
          <p:nvPr>
            <p:ph type="sldNum" sz="quarter" idx="5"/>
          </p:nvPr>
        </p:nvSpPr>
        <p:spPr/>
        <p:txBody>
          <a:bodyPr/>
          <a:lstStyle/>
          <a:p>
            <a:fld id="{9706D261-4ACC-5E49-97C5-9D8FD2D9A3AF}" type="slidenum">
              <a:rPr lang="en-US" smtClean="0"/>
              <a:t>17</a:t>
            </a:fld>
            <a:endParaRPr lang="en-US"/>
          </a:p>
        </p:txBody>
      </p:sp>
    </p:spTree>
    <p:extLst>
      <p:ext uri="{BB962C8B-B14F-4D97-AF65-F5344CB8AC3E}">
        <p14:creationId xmlns:p14="http://schemas.microsoft.com/office/powerpoint/2010/main" val="781577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6D261-4ACC-5E49-97C5-9D8FD2D9A3AF}" type="slidenum">
              <a:rPr lang="en-US" smtClean="0"/>
              <a:t>18</a:t>
            </a:fld>
            <a:endParaRPr lang="en-US"/>
          </a:p>
        </p:txBody>
      </p:sp>
    </p:spTree>
    <p:extLst>
      <p:ext uri="{BB962C8B-B14F-4D97-AF65-F5344CB8AC3E}">
        <p14:creationId xmlns:p14="http://schemas.microsoft.com/office/powerpoint/2010/main" val="607114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BentonSans Regular" panose="02000504020000020004" pitchFamily="2" charset="0"/>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BentonSans Regular" panose="02000504020000020004" pitchFamily="2" charset="0"/>
                <a:cs typeface="Arial"/>
              </a:defRPr>
            </a:lvl1pPr>
          </a:lstStyle>
          <a:p>
            <a:pPr lvl="0"/>
            <a:r>
              <a:rPr lang="en-US" dirty="0"/>
              <a:t>IUPUI</a:t>
            </a:r>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BentonSans Regular" panose="02000504020000020004" pitchFamily="2" charset="0"/>
                <a:cs typeface="Arial"/>
              </a:defRPr>
            </a:lvl1pPr>
          </a:lstStyle>
          <a:p>
            <a:pPr lvl="0"/>
            <a:r>
              <a:rPr lang="en-US" dirty="0"/>
              <a:t>SUBHEAD OR NAME OF SCHOOL, DEPARTMENT, OR UNIT</a:t>
            </a:r>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40404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u="sng">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240"/>
              </a:lnSpc>
            </a:pPr>
            <a:r>
              <a:rPr spc="-85" dirty="0"/>
              <a:t>IUPUI</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307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mn-lt"/>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BentonSans Regular" panose="02000504020000020004" pitchFamily="2" charset="0"/>
                <a:cs typeface="Arial"/>
              </a:defRPr>
            </a:lvl1pPr>
          </a:lstStyle>
          <a:p>
            <a:pPr lvl="0"/>
            <a:r>
              <a:rPr lang="en-US" dirty="0"/>
              <a:t>SECTION NUMBER OR SUBTITLE</a:t>
            </a:r>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mn-lt"/>
                <a:cs typeface="Arial"/>
              </a:defRPr>
            </a:lvl1pPr>
          </a:lstStyle>
          <a:p>
            <a:r>
              <a:rPr lang="en-US" dirty="0"/>
              <a:t>Click to edit master title style</a:t>
            </a:r>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404041"/>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mn-lt"/>
                <a:cs typeface="Arial"/>
              </a:defRPr>
            </a:lvl1pPr>
          </a:lstStyle>
          <a:p>
            <a:r>
              <a:rPr lang="en-US" dirty="0"/>
              <a:t>Click to edit master title style</a:t>
            </a:r>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mn-lt"/>
                <a:cs typeface="Arial"/>
              </a:defRPr>
            </a:lvl1pPr>
            <a:lvl2pPr marL="742950" indent="-285750">
              <a:lnSpc>
                <a:spcPct val="100000"/>
              </a:lnSpc>
              <a:buFont typeface="Arial"/>
              <a:buChar char="•"/>
              <a:defRPr sz="1800">
                <a:solidFill>
                  <a:srgbClr val="404041"/>
                </a:solidFill>
                <a:latin typeface="+mn-lt"/>
                <a:cs typeface="Arial"/>
              </a:defRPr>
            </a:lvl2pPr>
            <a:lvl3pPr marL="1143000" indent="-228600">
              <a:lnSpc>
                <a:spcPct val="100000"/>
              </a:lnSpc>
              <a:buFont typeface="Arial"/>
              <a:buChar char="•"/>
              <a:defRPr sz="1800">
                <a:solidFill>
                  <a:srgbClr val="404041"/>
                </a:solidFill>
                <a:latin typeface="+mn-lt"/>
                <a:cs typeface="Arial"/>
              </a:defRPr>
            </a:lvl3pPr>
            <a:lvl4pPr marL="1600200" indent="-228600">
              <a:lnSpc>
                <a:spcPct val="100000"/>
              </a:lnSpc>
              <a:buFont typeface="Arial"/>
              <a:buChar char="•"/>
              <a:defRPr sz="1800">
                <a:solidFill>
                  <a:srgbClr val="404041"/>
                </a:solidFill>
                <a:latin typeface="+mn-lt"/>
                <a:cs typeface="Arial"/>
              </a:defRPr>
            </a:lvl4pPr>
            <a:lvl5pPr marL="2057400" indent="-228600">
              <a:lnSpc>
                <a:spcPct val="100000"/>
              </a:lnSpc>
              <a:buFont typeface="Arial"/>
              <a:buChar char="•"/>
              <a:defRPr sz="1800">
                <a:solidFill>
                  <a:srgbClr val="404041"/>
                </a:solidFill>
                <a:latin typeface="+mn-lt"/>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0"/>
          </p:nvPr>
        </p:nvSpPr>
        <p:spPr>
          <a:xfrm>
            <a:off x="5573059" y="0"/>
            <a:ext cx="3570941" cy="6858000"/>
          </a:xfrm>
        </p:spPr>
        <p:txBody>
          <a:bodyPr/>
          <a:lstStyle/>
          <a:p>
            <a:r>
              <a:rPr lang="en-US" dirty="0"/>
              <a:t>Click icon to add picture</a:t>
            </a:r>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00654"/>
              <a:ext cx="3613600" cy="276999"/>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IUPUI</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mn-lt"/>
                <a:cs typeface="Arial"/>
              </a:defRPr>
            </a:lvl1pPr>
          </a:lstStyle>
          <a:p>
            <a:r>
              <a:rPr lang="en-US" dirty="0"/>
              <a:t>Click to edit master title style</a:t>
            </a:r>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0"/>
              </a:spcAft>
              <a:buClr>
                <a:schemeClr val="tx1">
                  <a:lumMod val="50000"/>
                  <a:lumOff val="50000"/>
                </a:schemeClr>
              </a:buClr>
              <a:buSzPct val="100000"/>
              <a:buFont typeface="+mj-lt"/>
              <a:buAutoNum type="arabicPeriod"/>
              <a:tabLst/>
              <a:defRPr sz="1800">
                <a:solidFill>
                  <a:srgbClr val="FFFFFF"/>
                </a:solidFill>
                <a:latin typeface="+mn-lt"/>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mn-lt"/>
                <a:cs typeface="Arial"/>
              </a:defRPr>
            </a:lvl1pPr>
          </a:lstStyle>
          <a:p>
            <a:pPr lvl="0"/>
            <a:r>
              <a:rPr lang="en-US" dirty="0"/>
              <a:t>SECTION TITLE OR SUBTITLE</a:t>
            </a:r>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dirty="0"/>
              <a:t>Click icon to add picture</a:t>
            </a:r>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mn-lt"/>
                <a:cs typeface="Arial"/>
              </a:defRPr>
            </a:lvl1pPr>
          </a:lstStyle>
          <a:p>
            <a:r>
              <a:rPr lang="en-US" dirty="0"/>
              <a:t>Click to edit master title style</a:t>
            </a:r>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BentonSans Regular" panose="02000504020000020004" pitchFamily="2" charset="0"/>
                <a:cs typeface="Arial"/>
              </a:defRPr>
            </a:lvl1pPr>
            <a:lvl2pPr marL="742950" indent="-285750">
              <a:lnSpc>
                <a:spcPct val="100000"/>
              </a:lnSpc>
              <a:buFont typeface="Arial"/>
              <a:buChar char="•"/>
              <a:defRPr sz="1800">
                <a:solidFill>
                  <a:srgbClr val="FFFFFF"/>
                </a:solidFill>
                <a:latin typeface="BentonSans Regular" panose="02000504020000020004" pitchFamily="2" charset="0"/>
                <a:cs typeface="Arial"/>
              </a:defRPr>
            </a:lvl2pPr>
            <a:lvl3pPr marL="1143000" indent="-228600">
              <a:lnSpc>
                <a:spcPct val="100000"/>
              </a:lnSpc>
              <a:buFont typeface="Arial"/>
              <a:buChar char="•"/>
              <a:defRPr sz="1800">
                <a:solidFill>
                  <a:srgbClr val="FFFFFF"/>
                </a:solidFill>
                <a:latin typeface="BentonSans Regular" panose="02000504020000020004" pitchFamily="2" charset="0"/>
                <a:cs typeface="Arial"/>
              </a:defRPr>
            </a:lvl3pPr>
            <a:lvl4pPr marL="1600200" indent="-228600">
              <a:lnSpc>
                <a:spcPct val="100000"/>
              </a:lnSpc>
              <a:buFont typeface="Arial"/>
              <a:buChar char="•"/>
              <a:defRPr sz="1800">
                <a:solidFill>
                  <a:srgbClr val="FFFFFF"/>
                </a:solidFill>
                <a:latin typeface="BentonSans Regular" panose="02000504020000020004" pitchFamily="2" charset="0"/>
                <a:cs typeface="Arial"/>
              </a:defRPr>
            </a:lvl4pPr>
            <a:lvl5pPr marL="2057400" indent="-228600">
              <a:lnSpc>
                <a:spcPct val="100000"/>
              </a:lnSpc>
              <a:buFont typeface="Arial"/>
              <a:buChar char="•"/>
              <a:defRPr sz="1800">
                <a:solidFill>
                  <a:srgbClr val="FFFFFF"/>
                </a:solidFill>
                <a:latin typeface="BentonSans Regular" panose="02000504020000020004" pitchFamily="2" charset="0"/>
                <a:cs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00654"/>
              <a:ext cx="3613600" cy="276999"/>
            </a:xfrm>
            <a:prstGeom prst="rect">
              <a:avLst/>
            </a:prstGeom>
            <a:noFill/>
          </p:spPr>
          <p:txBody>
            <a:bodyPr wrap="square" rtlCol="0" anchor="ctr">
              <a:spAutoFit/>
            </a:bodyPr>
            <a:lstStyle/>
            <a:p>
              <a:r>
                <a:rPr lang="en-US" sz="1200" dirty="0">
                  <a:solidFill>
                    <a:srgbClr val="FFFFFF"/>
                  </a:solidFill>
                </a:rPr>
                <a:t>IUPUI</a:t>
              </a: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mj-lt"/>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dirty="0"/>
              <a:t>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35303" y="5794349"/>
            <a:ext cx="2551242" cy="1077919"/>
            <a:chOff x="635303" y="4070963"/>
            <a:chExt cx="2551242" cy="1077919"/>
          </a:xfrm>
        </p:grpSpPr>
        <p:sp>
          <p:nvSpPr>
            <p:cNvPr id="28" name="Rectangle 27"/>
            <p:cNvSpPr/>
            <p:nvPr userDrawn="1"/>
          </p:nvSpPr>
          <p:spPr>
            <a:xfrm>
              <a:off x="635303" y="4070963"/>
              <a:ext cx="533859" cy="1077919"/>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227" y="4189193"/>
              <a:ext cx="356010" cy="451859"/>
            </a:xfrm>
            <a:prstGeom prst="rect">
              <a:avLst/>
            </a:prstGeom>
          </p:spPr>
        </p:pic>
        <p:pic>
          <p:nvPicPr>
            <p:cNvPr id="30" name="Picture 29" descr="iupui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6234" y="4176250"/>
              <a:ext cx="1810311" cy="687125"/>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 id="2147493478" r:id="rId10"/>
  </p:sldLayoutIdLst>
  <p:txStyles>
    <p:titleStyle>
      <a:lvl1pPr algn="l" defTabSz="457200" rtl="0" eaLnBrk="1" latinLnBrk="0" hangingPunct="1">
        <a:spcBef>
          <a:spcPct val="0"/>
        </a:spcBef>
        <a:buNone/>
        <a:defRPr sz="3200" b="1" i="0" kern="100" spc="0">
          <a:solidFill>
            <a:schemeClr val="tx1"/>
          </a:solidFill>
          <a:latin typeface="BentonSans Regular" panose="02000504020000020004" pitchFamily="2" charset="0"/>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BentonSans Regular" panose="02000504020000020004" pitchFamily="2" charset="0"/>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BentonSans Regular" panose="02000504020000020004" pitchFamily="2"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cademicaffairs.iupui.edu/Faculty-Affairs/promotiontenure/dossier/PT-Integrative-DEI_Example-Candidate-Statement-RA.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s://academicaffairs.iupui.edu/Faculty-Affairs/promotiontenure/dossier/PT-Integrative-DEI_Example-Candidate-Statement-RA.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s://academicaffairs.iupui.edu/Faculty-Affairs/promotiontenure/dossier/PT-Integrative-DEI_Example-Candidate-Statement-RA.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academicaffairs.iupui.edu/Faculty-Affairs/promotiontenure/dossier/PT-Integrative-DEI_Example-Candidate-Statement-RA.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academicaffairs.iupui.edu/Faculty-Affairs/promotiontenure/dossier/PT-Integrative-DEI_Example-Candidate-Statement-RA.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academicaffairs.iupui.edu/AAContent/Html/Media/AAContent/02-PromotionTenure/PromotionAndTenure/Samples/secure/Example-of-Impact-Metrics-SoIC-2022-State-of-the-School.pdf"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s://researchmetrics.iupui.edu/" TargetMode="External"/><Relationship Id="rId2" Type="http://schemas.openxmlformats.org/officeDocument/2006/relationships/hyperlink" Target="https://scholarworks.iupui.ed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academicaffairs.iupui.edu/Faculty-Affairs-Resources/Creating-a-CV-for-IUPUI-Promotion-and-Tenure"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gif"/><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iu.box.com/s/6ywc4xzvwl2ehwpd6qb18vw3n1102juf" TargetMode="External"/><Relationship Id="rId7" Type="http://schemas.openxmlformats.org/officeDocument/2006/relationships/image" Target="../media/image25.jpeg"/><Relationship Id="rId2" Type="http://schemas.openxmlformats.org/officeDocument/2006/relationships/hyperlink" Target="https://academicaffairs.iupui.edu/Faculty-Affairs/promotiontenure/dossier/Dossier-Samples" TargetMode="External"/><Relationship Id="rId1" Type="http://schemas.openxmlformats.org/officeDocument/2006/relationships/slideLayout" Target="../slideLayouts/slideLayout3.xml"/><Relationship Id="rId6" Type="http://schemas.openxmlformats.org/officeDocument/2006/relationships/hyperlink" Target="file:///AAContent/Html/Media/AAContent/02-PromotionTenure/PromotionAndTenure/Samples/secure/Zheng-Lin-BUS-prom-to-clin-full-balanced-integrative.pdf" TargetMode="External"/><Relationship Id="rId5" Type="http://schemas.openxmlformats.org/officeDocument/2006/relationships/hyperlink" Target="https://academicaffairs.iupui.edu/AAContent/Html/Media/AAContent/02-PromotionTenure/PromotionAndTenure/Samples/secure/Kazembe-Lasana-EDUC-tt-assoc-balanced-integ-DEI.pdf" TargetMode="External"/><Relationship Id="rId10" Type="http://schemas.openxmlformats.org/officeDocument/2006/relationships/image" Target="../media/image28.jpg"/><Relationship Id="rId4" Type="http://schemas.openxmlformats.org/officeDocument/2006/relationships/hyperlink" Target="https://academicaffairs.iupui.edu/RetrieveFile/ForceBrowserDownload?path=/AAContent/Html/Media/AAContent/02-PromotionTenure/PromotionAndTenure/Samples/secure/Thorington-Springer%20TT%20Full%20Balanced%20LART%20dossier.pdf" TargetMode="External"/><Relationship Id="rId9" Type="http://schemas.openxmlformats.org/officeDocument/2006/relationships/image" Target="../media/image27.jpg"/></Relationships>
</file>

<file path=ppt/slides/_rels/slide42.xml.rels><?xml version="1.0" encoding="UTF-8" standalone="yes"?>
<Relationships xmlns="http://schemas.openxmlformats.org/package/2006/relationships"><Relationship Id="rId8" Type="http://schemas.openxmlformats.org/officeDocument/2006/relationships/hyperlink" Target="https://academicaffairs.iupui.edu/Faculty-Affairs-Resources/Creating-a-CV-for-IUPUI-Promotion-and-Tenure" TargetMode="External"/><Relationship Id="rId3" Type="http://schemas.openxmlformats.org/officeDocument/2006/relationships/hyperlink" Target="https://academicaffairs.iupui.edu/AAContent/Html/Media/AAContent/02-PromotionTenure/PromotionAndTenure/Resources/Resources%20for%20Preparing%20and%20Reviewing%20Integrative%20Cases.pdf" TargetMode="External"/><Relationship Id="rId7" Type="http://schemas.openxmlformats.org/officeDocument/2006/relationships/hyperlink" Target="https://academicaffairs.iupui.edu/AAContent/Html/Media/AAContent/02-PromotionTenure/PromotionAndTenure/Samples/secure/Example-of-Impact-Metrics-SoIC-2022-State-of-the-School.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academicaffairs.iupui.edu/Faculty-Affairs-Resources/Creating-an-Integrative-IUPUI-PT-CV" TargetMode="External"/><Relationship Id="rId5" Type="http://schemas.openxmlformats.org/officeDocument/2006/relationships/hyperlink" Target="https://academicaffairs.iupui.edu/Faculty-Affairs/promotiontenure/dossier/PT-Integrative-DEI_Example-Candidate-Statement-RA.pdf" TargetMode="External"/><Relationship Id="rId4" Type="http://schemas.openxmlformats.org/officeDocument/2006/relationships/hyperlink" Target="https://academicaffairs.iupui.edu/Faculty-Affairs-Resources/Creating-a-Balanced-Integrative-eDossie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wmmiller@iupui.edu"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mailto:mferguso@iupui.edu" TargetMode="External"/><Relationship Id="rId4" Type="http://schemas.openxmlformats.org/officeDocument/2006/relationships/hyperlink" Target="mailto:rapplega@iupui.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licies.iu.edu/policies/aca-38-faculty-librarian-promotion/index.html" TargetMode="External"/><Relationship Id="rId2" Type="http://schemas.openxmlformats.org/officeDocument/2006/relationships/hyperlink" Target="https://academicaffairs.iupui.edu/AAContent/Html/Media/AAContent/02-PromotionTenure/PromotionAndTenure/ptguidelines-current-year-final.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academicaffairs.iupui.edu/AAContent/Html/Media/AAContent/02-PromotionTenure/PromotionAndTenure/ptguidelines-current-year-final.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4" y="4310134"/>
            <a:ext cx="7942596" cy="1485992"/>
          </a:xfrm>
        </p:spPr>
        <p:txBody>
          <a:bodyPr>
            <a:normAutofit/>
          </a:bodyPr>
          <a:lstStyle/>
          <a:p>
            <a:pPr algn="ctr"/>
            <a:r>
              <a:rPr lang="en-US" dirty="0">
                <a:latin typeface="BentonSans Regular" panose="02000504020000020004" pitchFamily="2" charset="0"/>
              </a:rPr>
              <a:t>Integrative Cases – </a:t>
            </a:r>
            <a:br>
              <a:rPr lang="en-US" dirty="0">
                <a:latin typeface="BentonSans Regular" panose="02000504020000020004" pitchFamily="2" charset="0"/>
              </a:rPr>
            </a:br>
            <a:r>
              <a:rPr lang="en-US" dirty="0">
                <a:latin typeface="BentonSans Regular" panose="02000504020000020004" pitchFamily="2" charset="0"/>
              </a:rPr>
              <a:t>DEI and Thematic</a:t>
            </a:r>
          </a:p>
        </p:txBody>
      </p:sp>
      <p:sp>
        <p:nvSpPr>
          <p:cNvPr id="3" name="Text Placeholder 2"/>
          <p:cNvSpPr>
            <a:spLocks noGrp="1"/>
          </p:cNvSpPr>
          <p:nvPr>
            <p:ph type="body" sz="quarter" idx="10"/>
          </p:nvPr>
        </p:nvSpPr>
        <p:spPr/>
        <p:txBody>
          <a:bodyPr/>
          <a:lstStyle/>
          <a:p>
            <a:pPr lvl="0"/>
            <a:r>
              <a:rPr lang="en-US" dirty="0"/>
              <a:t>IUPUI</a:t>
            </a:r>
          </a:p>
        </p:txBody>
      </p:sp>
      <p:sp>
        <p:nvSpPr>
          <p:cNvPr id="4" name="Text Placeholder 3"/>
          <p:cNvSpPr>
            <a:spLocks noGrp="1"/>
          </p:cNvSpPr>
          <p:nvPr>
            <p:ph type="body" sz="quarter" idx="11"/>
          </p:nvPr>
        </p:nvSpPr>
        <p:spPr>
          <a:xfrm>
            <a:off x="530694" y="3478843"/>
            <a:ext cx="7914806" cy="831291"/>
          </a:xfrm>
        </p:spPr>
        <p:txBody>
          <a:bodyPr/>
          <a:lstStyle/>
          <a:p>
            <a:pPr>
              <a:spcAft>
                <a:spcPts val="600"/>
              </a:spcAft>
            </a:pPr>
            <a:r>
              <a:rPr lang="en-US" sz="2400" b="1" dirty="0">
                <a:solidFill>
                  <a:schemeClr val="bg1"/>
                </a:solidFill>
                <a:latin typeface="BentonSans Regular" panose="02000504020000020004" pitchFamily="2" charset="0"/>
              </a:rPr>
              <a:t>Office of Academic Affairs</a:t>
            </a:r>
          </a:p>
          <a:p>
            <a:pPr>
              <a:spcAft>
                <a:spcPts val="600"/>
              </a:spcAft>
            </a:pPr>
            <a:r>
              <a:rPr lang="en-US" dirty="0">
                <a:latin typeface="BentonSans Regular" panose="02000504020000020004" pitchFamily="2" charset="0"/>
              </a:rPr>
              <a:t>Willie Miller, Faculty Advancement and Leadership Development Fellow</a:t>
            </a:r>
          </a:p>
          <a:p>
            <a:pPr>
              <a:spcAft>
                <a:spcPts val="600"/>
              </a:spcAft>
            </a:pPr>
            <a:endParaRPr lang="en-US" dirty="0">
              <a:latin typeface="BentonSans Regular" panose="02000504020000020004" pitchFamily="2" charset="0"/>
            </a:endParaRPr>
          </a:p>
        </p:txBody>
      </p:sp>
    </p:spTree>
    <p:extLst>
      <p:ext uri="{BB962C8B-B14F-4D97-AF65-F5344CB8AC3E}">
        <p14:creationId xmlns:p14="http://schemas.microsoft.com/office/powerpoint/2010/main" val="273115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981B-4D72-6968-2E25-3001C675733A}"/>
              </a:ext>
            </a:extLst>
          </p:cNvPr>
          <p:cNvSpPr>
            <a:spLocks noGrp="1"/>
          </p:cNvSpPr>
          <p:nvPr>
            <p:ph type="ctrTitle"/>
          </p:nvPr>
        </p:nvSpPr>
        <p:spPr>
          <a:xfrm>
            <a:off x="530027" y="1012095"/>
            <a:ext cx="8004391" cy="638906"/>
          </a:xfrm>
        </p:spPr>
        <p:txBody>
          <a:bodyPr anchor="ctr">
            <a:normAutofit/>
          </a:bodyPr>
          <a:lstStyle/>
          <a:p>
            <a:r>
              <a:rPr lang="en-US" dirty="0"/>
              <a:t>Excellence in an Integrative DEI Case</a:t>
            </a:r>
          </a:p>
        </p:txBody>
      </p:sp>
      <p:sp>
        <p:nvSpPr>
          <p:cNvPr id="4" name="Content Placeholder 3">
            <a:extLst>
              <a:ext uri="{FF2B5EF4-FFF2-40B4-BE49-F238E27FC236}">
                <a16:creationId xmlns:a16="http://schemas.microsoft.com/office/drawing/2014/main" id="{2065BD97-29D5-A310-EFBF-596CC9EBD01D}"/>
              </a:ext>
            </a:extLst>
          </p:cNvPr>
          <p:cNvSpPr>
            <a:spLocks noGrp="1"/>
          </p:cNvSpPr>
          <p:nvPr>
            <p:ph idx="1"/>
          </p:nvPr>
        </p:nvSpPr>
        <p:spPr>
          <a:xfrm>
            <a:off x="518824" y="1976198"/>
            <a:ext cx="8015594" cy="4119802"/>
          </a:xfrm>
        </p:spPr>
        <p:txBody>
          <a:bodyPr>
            <a:normAutofit/>
          </a:bodyPr>
          <a:lstStyle/>
          <a:p>
            <a:pPr>
              <a:spcAft>
                <a:spcPts val="600"/>
              </a:spcAft>
              <a:buFont typeface="+mj-lt"/>
              <a:buAutoNum type="arabicPeriod" startAt="5"/>
            </a:pPr>
            <a:r>
              <a:rPr lang="en-US" dirty="0"/>
              <a:t>Scholarly impact: Often but not exclusively facilitated by peer-reviewed dissemination; ; a variety of venues for dissemination are accepted. </a:t>
            </a:r>
          </a:p>
          <a:p>
            <a:pPr>
              <a:spcAft>
                <a:spcPts val="600"/>
              </a:spcAft>
              <a:buAutoNum type="arabicPeriod" startAt="5"/>
            </a:pPr>
            <a:r>
              <a:rPr lang="en-US" dirty="0"/>
              <a:t>Direct Impact: Effective evaluation of diversity, equity, and inclusion initiatives should demonstrate distinct outcomes. Tying to unit (program, department, school, campus, or university) missions strengthens the importance of the impact (e.g., contributing to a local community’s using professional expertise, recruiting diverse students to undergraduate or graduate programs, diversifying curricula, etc.</a:t>
            </a:r>
          </a:p>
          <a:p>
            <a:pPr>
              <a:spcAft>
                <a:spcPts val="600"/>
              </a:spcAft>
              <a:buAutoNum type="arabicPeriod" startAt="5"/>
            </a:pPr>
            <a:r>
              <a:rPr lang="en-US" dirty="0"/>
              <a:t>Increasing development over time. A candidate’s statement should describe future plans. </a:t>
            </a:r>
            <a:br>
              <a:rPr lang="en-US" dirty="0"/>
            </a:br>
            <a:endParaRPr lang="en-US" dirty="0"/>
          </a:p>
          <a:p>
            <a:pPr>
              <a:spcAft>
                <a:spcPts val="600"/>
              </a:spcAft>
              <a:buAutoNum type="arabicPeriod" startAt="5"/>
            </a:pPr>
            <a:endParaRPr lang="en-US" dirty="0"/>
          </a:p>
          <a:p>
            <a:pPr marL="0" indent="0">
              <a:spcAft>
                <a:spcPts val="600"/>
              </a:spcAft>
              <a:buNone/>
            </a:pPr>
            <a:endParaRPr lang="en-US" dirty="0"/>
          </a:p>
        </p:txBody>
      </p:sp>
      <p:sp>
        <p:nvSpPr>
          <p:cNvPr id="9" name="Text Placeholder 3">
            <a:extLst>
              <a:ext uri="{FF2B5EF4-FFF2-40B4-BE49-F238E27FC236}">
                <a16:creationId xmlns:a16="http://schemas.microsoft.com/office/drawing/2014/main" id="{350DF4CC-7E2A-D52D-E6E3-E956EA440327}"/>
              </a:ext>
            </a:extLst>
          </p:cNvPr>
          <p:cNvSpPr>
            <a:spLocks noGrp="1"/>
          </p:cNvSpPr>
          <p:nvPr>
            <p:ph type="body" sz="quarter" idx="10"/>
          </p:nvPr>
        </p:nvSpPr>
        <p:spPr>
          <a:xfrm>
            <a:off x="5190706" y="237250"/>
            <a:ext cx="3700462" cy="336549"/>
          </a:xfrm>
        </p:spPr>
        <p:txBody>
          <a:bodyPr/>
          <a:lstStyle/>
          <a:p>
            <a:r>
              <a:rPr lang="en-US" dirty="0"/>
              <a:t>Balanced-Integrative DEI Case</a:t>
            </a:r>
          </a:p>
          <a:p>
            <a:endParaRPr lang="en-US" dirty="0"/>
          </a:p>
        </p:txBody>
      </p:sp>
    </p:spTree>
    <p:extLst>
      <p:ext uri="{BB962C8B-B14F-4D97-AF65-F5344CB8AC3E}">
        <p14:creationId xmlns:p14="http://schemas.microsoft.com/office/powerpoint/2010/main" val="244328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981B-4D72-6968-2E25-3001C675733A}"/>
              </a:ext>
            </a:extLst>
          </p:cNvPr>
          <p:cNvSpPr>
            <a:spLocks noGrp="1"/>
          </p:cNvSpPr>
          <p:nvPr>
            <p:ph type="ctrTitle"/>
          </p:nvPr>
        </p:nvSpPr>
        <p:spPr>
          <a:xfrm>
            <a:off x="530027" y="1012095"/>
            <a:ext cx="8004391" cy="638906"/>
          </a:xfrm>
        </p:spPr>
        <p:txBody>
          <a:bodyPr anchor="ctr">
            <a:normAutofit/>
          </a:bodyPr>
          <a:lstStyle/>
          <a:p>
            <a:r>
              <a:rPr lang="en-US" dirty="0"/>
              <a:t>Integrative Thematic Case</a:t>
            </a:r>
          </a:p>
        </p:txBody>
      </p:sp>
      <p:sp>
        <p:nvSpPr>
          <p:cNvPr id="4" name="Content Placeholder 3">
            <a:extLst>
              <a:ext uri="{FF2B5EF4-FFF2-40B4-BE49-F238E27FC236}">
                <a16:creationId xmlns:a16="http://schemas.microsoft.com/office/drawing/2014/main" id="{2065BD97-29D5-A310-EFBF-596CC9EBD01D}"/>
              </a:ext>
            </a:extLst>
          </p:cNvPr>
          <p:cNvSpPr>
            <a:spLocks noGrp="1"/>
          </p:cNvSpPr>
          <p:nvPr>
            <p:ph idx="1"/>
          </p:nvPr>
        </p:nvSpPr>
        <p:spPr>
          <a:xfrm>
            <a:off x="518824" y="1976198"/>
            <a:ext cx="8015594" cy="4119802"/>
          </a:xfrm>
        </p:spPr>
        <p:txBody>
          <a:bodyPr>
            <a:normAutofit lnSpcReduction="10000"/>
          </a:bodyPr>
          <a:lstStyle/>
          <a:p>
            <a:pPr marL="0" indent="0">
              <a:spcAft>
                <a:spcPts val="600"/>
              </a:spcAft>
              <a:buNone/>
            </a:pPr>
            <a:r>
              <a:rPr lang="en-US" dirty="0"/>
              <a:t>IUPUI P&amp;T Guidelines name three additional areas with “should have that work acknowledged and rewarded in the review process”  (Institutional Values)</a:t>
            </a:r>
          </a:p>
          <a:p>
            <a:pPr marL="285750" indent="-285750">
              <a:spcAft>
                <a:spcPts val="600"/>
              </a:spcAft>
              <a:buFont typeface="Arial" panose="020B0604020202020204" pitchFamily="34" charset="0"/>
              <a:buChar char="•"/>
            </a:pPr>
            <a:r>
              <a:rPr lang="en-US" dirty="0"/>
              <a:t>Civic engagement</a:t>
            </a:r>
          </a:p>
          <a:p>
            <a:pPr marL="285750" indent="-285750">
              <a:spcAft>
                <a:spcPts val="600"/>
              </a:spcAft>
              <a:buFont typeface="Arial" panose="020B0604020202020204" pitchFamily="34" charset="0"/>
              <a:buChar char="•"/>
            </a:pPr>
            <a:r>
              <a:rPr lang="en-US" dirty="0"/>
              <a:t>Translational research</a:t>
            </a:r>
          </a:p>
          <a:p>
            <a:pPr marL="285750" indent="-285750">
              <a:spcAft>
                <a:spcPts val="600"/>
              </a:spcAft>
              <a:buFont typeface="Arial" panose="020B0604020202020204" pitchFamily="34" charset="0"/>
              <a:buChar char="•"/>
            </a:pPr>
            <a:r>
              <a:rPr lang="en-US" dirty="0"/>
              <a:t>Teaching related: Honors College; Profiles of Learning for Undergraduate Success, RISE to the IUPUI Challenge/Experiential Learning, University College. </a:t>
            </a:r>
          </a:p>
          <a:p>
            <a:pPr marL="0" indent="0">
              <a:spcAft>
                <a:spcPts val="600"/>
              </a:spcAft>
              <a:buNone/>
            </a:pPr>
            <a:r>
              <a:rPr lang="en-US" dirty="0"/>
              <a:t>Balanced-Integrative cases may address one of these values as their philosophy, but this list is not exhaustive. </a:t>
            </a:r>
          </a:p>
          <a:p>
            <a:pPr marL="0" indent="0">
              <a:spcAft>
                <a:spcPts val="600"/>
              </a:spcAft>
              <a:buNone/>
            </a:pPr>
            <a:r>
              <a:rPr lang="en-US" b="1" dirty="0"/>
              <a:t>The strongest cases will be tied to unit missions and goals.</a:t>
            </a:r>
          </a:p>
          <a:p>
            <a:pPr marL="0" indent="0">
              <a:spcAft>
                <a:spcPts val="600"/>
              </a:spcAft>
              <a:buNone/>
            </a:pPr>
            <a:r>
              <a:rPr lang="en-US" dirty="0"/>
              <a:t>Schools and departments may develop templates and expectations for themes particularly relevant to their units.</a:t>
            </a:r>
          </a:p>
          <a:p>
            <a:pPr marL="0" indent="0">
              <a:spcAft>
                <a:spcPts val="600"/>
              </a:spcAft>
              <a:buNone/>
            </a:pPr>
            <a:endParaRPr lang="en-US" dirty="0"/>
          </a:p>
        </p:txBody>
      </p:sp>
      <p:sp>
        <p:nvSpPr>
          <p:cNvPr id="9" name="Text Placeholder 3">
            <a:extLst>
              <a:ext uri="{FF2B5EF4-FFF2-40B4-BE49-F238E27FC236}">
                <a16:creationId xmlns:a16="http://schemas.microsoft.com/office/drawing/2014/main" id="{350DF4CC-7E2A-D52D-E6E3-E956EA440327}"/>
              </a:ext>
            </a:extLst>
          </p:cNvPr>
          <p:cNvSpPr>
            <a:spLocks noGrp="1"/>
          </p:cNvSpPr>
          <p:nvPr>
            <p:ph type="body" sz="quarter" idx="10"/>
          </p:nvPr>
        </p:nvSpPr>
        <p:spPr>
          <a:xfrm>
            <a:off x="5190706" y="237250"/>
            <a:ext cx="3700462" cy="336549"/>
          </a:xfrm>
        </p:spPr>
        <p:txBody>
          <a:bodyPr/>
          <a:lstStyle/>
          <a:p>
            <a:r>
              <a:rPr lang="en-US" dirty="0"/>
              <a:t>Balanced-Integrative Thematic Case</a:t>
            </a:r>
          </a:p>
          <a:p>
            <a:endParaRPr lang="en-US" dirty="0"/>
          </a:p>
        </p:txBody>
      </p:sp>
    </p:spTree>
    <p:extLst>
      <p:ext uri="{BB962C8B-B14F-4D97-AF65-F5344CB8AC3E}">
        <p14:creationId xmlns:p14="http://schemas.microsoft.com/office/powerpoint/2010/main" val="3665126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5FCC-C70B-7D2A-3227-BBB61C4614EE}"/>
              </a:ext>
            </a:extLst>
          </p:cNvPr>
          <p:cNvSpPr>
            <a:spLocks noGrp="1"/>
          </p:cNvSpPr>
          <p:nvPr>
            <p:ph type="ctrTitle"/>
          </p:nvPr>
        </p:nvSpPr>
        <p:spPr/>
        <p:txBody>
          <a:bodyPr>
            <a:normAutofit fontScale="90000"/>
          </a:bodyPr>
          <a:lstStyle/>
          <a:p>
            <a:r>
              <a:rPr lang="en-US" dirty="0"/>
              <a:t>Excellence in an Integrative Thematic Case</a:t>
            </a:r>
          </a:p>
        </p:txBody>
      </p:sp>
      <p:sp>
        <p:nvSpPr>
          <p:cNvPr id="3" name="Content Placeholder 2">
            <a:extLst>
              <a:ext uri="{FF2B5EF4-FFF2-40B4-BE49-F238E27FC236}">
                <a16:creationId xmlns:a16="http://schemas.microsoft.com/office/drawing/2014/main" id="{F75DA3DC-C598-E537-DDBA-92AEDF7794F3}"/>
              </a:ext>
            </a:extLst>
          </p:cNvPr>
          <p:cNvSpPr>
            <a:spLocks noGrp="1"/>
          </p:cNvSpPr>
          <p:nvPr>
            <p:ph idx="1"/>
          </p:nvPr>
        </p:nvSpPr>
        <p:spPr/>
        <p:txBody>
          <a:bodyPr>
            <a:normAutofit/>
          </a:bodyPr>
          <a:lstStyle/>
          <a:p>
            <a:r>
              <a:rPr lang="en-US" dirty="0"/>
              <a:t>Evidence of at least satisfactory performance in teaching, research/creative activity, and service. </a:t>
            </a:r>
          </a:p>
          <a:p>
            <a:r>
              <a:rPr lang="en-US" dirty="0"/>
              <a:t>A clearly articulated philosophy / defined theme which is reflected in the interrelated activities across teaching, research/creative activity, and service. </a:t>
            </a:r>
          </a:p>
          <a:p>
            <a:r>
              <a:rPr lang="en-US" dirty="0"/>
              <a:t>Independence, innovation, and initiative: The candidate articulates their personal role as an essential and generative actor within diversity initiatives. Interdependence and teamwork are valued as well as contributions to group achievements; the candidates need to describe their own roles and responsibilities.</a:t>
            </a:r>
            <a:br>
              <a:rPr lang="en-US" dirty="0"/>
            </a:br>
            <a:endParaRPr lang="en-US" dirty="0"/>
          </a:p>
          <a:p>
            <a:endParaRPr lang="en-US" dirty="0"/>
          </a:p>
        </p:txBody>
      </p:sp>
      <p:sp>
        <p:nvSpPr>
          <p:cNvPr id="4" name="Text Placeholder 3">
            <a:extLst>
              <a:ext uri="{FF2B5EF4-FFF2-40B4-BE49-F238E27FC236}">
                <a16:creationId xmlns:a16="http://schemas.microsoft.com/office/drawing/2014/main" id="{AB14BF22-4A48-5E2E-A3A0-01510574AF7B}"/>
              </a:ext>
            </a:extLst>
          </p:cNvPr>
          <p:cNvSpPr>
            <a:spLocks noGrp="1"/>
          </p:cNvSpPr>
          <p:nvPr>
            <p:ph type="body" sz="quarter" idx="10"/>
          </p:nvPr>
        </p:nvSpPr>
        <p:spPr/>
        <p:txBody>
          <a:bodyPr/>
          <a:lstStyle/>
          <a:p>
            <a:r>
              <a:rPr lang="en-US" dirty="0"/>
              <a:t>Balanced-Integrative Thematic Case</a:t>
            </a:r>
          </a:p>
          <a:p>
            <a:endParaRPr lang="en-US" dirty="0"/>
          </a:p>
          <a:p>
            <a:endParaRPr lang="en-US" dirty="0"/>
          </a:p>
        </p:txBody>
      </p:sp>
    </p:spTree>
    <p:extLst>
      <p:ext uri="{BB962C8B-B14F-4D97-AF65-F5344CB8AC3E}">
        <p14:creationId xmlns:p14="http://schemas.microsoft.com/office/powerpoint/2010/main" val="619850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5FCC-C70B-7D2A-3227-BBB61C4614EE}"/>
              </a:ext>
            </a:extLst>
          </p:cNvPr>
          <p:cNvSpPr>
            <a:spLocks noGrp="1"/>
          </p:cNvSpPr>
          <p:nvPr>
            <p:ph type="ctrTitle"/>
          </p:nvPr>
        </p:nvSpPr>
        <p:spPr/>
        <p:txBody>
          <a:bodyPr>
            <a:normAutofit fontScale="90000"/>
          </a:bodyPr>
          <a:lstStyle/>
          <a:p>
            <a:r>
              <a:rPr lang="en-US" dirty="0"/>
              <a:t>Excellence in an Integrative Thematic Case</a:t>
            </a:r>
          </a:p>
        </p:txBody>
      </p:sp>
      <p:sp>
        <p:nvSpPr>
          <p:cNvPr id="3" name="Content Placeholder 2">
            <a:extLst>
              <a:ext uri="{FF2B5EF4-FFF2-40B4-BE49-F238E27FC236}">
                <a16:creationId xmlns:a16="http://schemas.microsoft.com/office/drawing/2014/main" id="{F75DA3DC-C598-E537-DDBA-92AEDF7794F3}"/>
              </a:ext>
            </a:extLst>
          </p:cNvPr>
          <p:cNvSpPr>
            <a:spLocks noGrp="1"/>
          </p:cNvSpPr>
          <p:nvPr>
            <p:ph idx="1"/>
          </p:nvPr>
        </p:nvSpPr>
        <p:spPr/>
        <p:txBody>
          <a:bodyPr>
            <a:normAutofit/>
          </a:bodyPr>
          <a:lstStyle/>
          <a:p>
            <a:pPr marL="0" indent="0">
              <a:buNone/>
            </a:pPr>
            <a:r>
              <a:rPr lang="en-US" dirty="0"/>
              <a:t>Independence, innovation, and initiative</a:t>
            </a:r>
            <a:br>
              <a:rPr lang="en-US" dirty="0"/>
            </a:br>
            <a:endParaRPr lang="en-US" dirty="0"/>
          </a:p>
          <a:p>
            <a:pPr>
              <a:buFont typeface="Arial" panose="020B0604020202020204" pitchFamily="34" charset="0"/>
              <a:buChar char="•"/>
            </a:pPr>
            <a:r>
              <a:rPr lang="en-US" dirty="0"/>
              <a:t>Scholarly and direct impact and demonstrated quality. Academic peer review is required as a component of assessing scholarly (research, creative activity) impact; professional or academic peer review as well as other indicators of quality and impact would support assessments of teaching- and service- oriented activities. </a:t>
            </a:r>
          </a:p>
          <a:p>
            <a:pPr>
              <a:buFont typeface="Arial" panose="020B0604020202020204" pitchFamily="34" charset="0"/>
              <a:buChar char="•"/>
            </a:pPr>
            <a:r>
              <a:rPr lang="en-US" dirty="0"/>
              <a:t>A cumulative record that supports an argument for overall excellent contribution to the unit and university. </a:t>
            </a:r>
          </a:p>
          <a:p>
            <a:pPr>
              <a:buFont typeface="Arial" panose="020B0604020202020204" pitchFamily="34" charset="0"/>
              <a:buChar char="•"/>
            </a:pPr>
            <a:r>
              <a:rPr lang="en-US" dirty="0"/>
              <a:t>Increasing development over time. A candidate’s statement should describe plans for the future. </a:t>
            </a:r>
            <a:br>
              <a:rPr lang="en-US" dirty="0"/>
            </a:br>
            <a:endParaRPr lang="en-US" dirty="0"/>
          </a:p>
          <a:p>
            <a:endParaRPr lang="en-US" dirty="0"/>
          </a:p>
        </p:txBody>
      </p:sp>
      <p:sp>
        <p:nvSpPr>
          <p:cNvPr id="4" name="Text Placeholder 3">
            <a:extLst>
              <a:ext uri="{FF2B5EF4-FFF2-40B4-BE49-F238E27FC236}">
                <a16:creationId xmlns:a16="http://schemas.microsoft.com/office/drawing/2014/main" id="{AB14BF22-4A48-5E2E-A3A0-01510574AF7B}"/>
              </a:ext>
            </a:extLst>
          </p:cNvPr>
          <p:cNvSpPr>
            <a:spLocks noGrp="1"/>
          </p:cNvSpPr>
          <p:nvPr>
            <p:ph type="body" sz="quarter" idx="10"/>
          </p:nvPr>
        </p:nvSpPr>
        <p:spPr/>
        <p:txBody>
          <a:bodyPr/>
          <a:lstStyle/>
          <a:p>
            <a:r>
              <a:rPr lang="en-US" dirty="0"/>
              <a:t>Balanced-Integrative Thematic Case</a:t>
            </a:r>
          </a:p>
          <a:p>
            <a:endParaRPr lang="en-US" dirty="0"/>
          </a:p>
          <a:p>
            <a:endParaRPr lang="en-US" dirty="0"/>
          </a:p>
        </p:txBody>
      </p:sp>
    </p:spTree>
    <p:extLst>
      <p:ext uri="{BB962C8B-B14F-4D97-AF65-F5344CB8AC3E}">
        <p14:creationId xmlns:p14="http://schemas.microsoft.com/office/powerpoint/2010/main" val="315502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C5DA-AB2E-F8BE-6116-4D175E937820}"/>
              </a:ext>
            </a:extLst>
          </p:cNvPr>
          <p:cNvSpPr>
            <a:spLocks noGrp="1"/>
          </p:cNvSpPr>
          <p:nvPr>
            <p:ph type="ctrTitle"/>
          </p:nvPr>
        </p:nvSpPr>
        <p:spPr>
          <a:xfrm>
            <a:off x="530027" y="1012095"/>
            <a:ext cx="8004391" cy="638906"/>
          </a:xfrm>
        </p:spPr>
        <p:txBody>
          <a:bodyPr anchor="ctr">
            <a:normAutofit/>
          </a:bodyPr>
          <a:lstStyle/>
          <a:p>
            <a:r>
              <a:rPr lang="en-US" dirty="0"/>
              <a:t>Strong balanced cases include</a:t>
            </a:r>
          </a:p>
        </p:txBody>
      </p:sp>
      <p:sp>
        <p:nvSpPr>
          <p:cNvPr id="10" name="Text Placeholder 2">
            <a:extLst>
              <a:ext uri="{FF2B5EF4-FFF2-40B4-BE49-F238E27FC236}">
                <a16:creationId xmlns:a16="http://schemas.microsoft.com/office/drawing/2014/main" id="{D913D3B8-5745-FBF7-8CC5-DD4C982D6632}"/>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6" name="Content Placeholder 3">
            <a:extLst>
              <a:ext uri="{FF2B5EF4-FFF2-40B4-BE49-F238E27FC236}">
                <a16:creationId xmlns:a16="http://schemas.microsoft.com/office/drawing/2014/main" id="{946CF43D-82B9-66D6-70CB-2BDF35B1BBEE}"/>
              </a:ext>
            </a:extLst>
          </p:cNvPr>
          <p:cNvGraphicFramePr>
            <a:graphicFrameLocks noGrp="1"/>
          </p:cNvGraphicFramePr>
          <p:nvPr>
            <p:ph idx="1"/>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54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0DCF1-E23F-DB4D-AE05-ED12D6BE08C4}"/>
              </a:ext>
            </a:extLst>
          </p:cNvPr>
          <p:cNvSpPr>
            <a:spLocks noGrp="1"/>
          </p:cNvSpPr>
          <p:nvPr>
            <p:ph type="title"/>
          </p:nvPr>
        </p:nvSpPr>
        <p:spPr>
          <a:xfrm>
            <a:off x="506694" y="3416048"/>
            <a:ext cx="6802482" cy="1486152"/>
          </a:xfrm>
        </p:spPr>
        <p:txBody>
          <a:bodyPr/>
          <a:lstStyle/>
          <a:p>
            <a:r>
              <a:rPr lang="en-US" sz="4400" dirty="0"/>
              <a:t>DEI Philosophy and Candidate Statement</a:t>
            </a:r>
          </a:p>
        </p:txBody>
      </p:sp>
      <p:sp>
        <p:nvSpPr>
          <p:cNvPr id="6" name="Text Placeholder 5">
            <a:extLst>
              <a:ext uri="{FF2B5EF4-FFF2-40B4-BE49-F238E27FC236}">
                <a16:creationId xmlns:a16="http://schemas.microsoft.com/office/drawing/2014/main" id="{E1528807-B334-C5BE-779E-2E63BAF7B9F3}"/>
              </a:ext>
            </a:extLst>
          </p:cNvPr>
          <p:cNvSpPr>
            <a:spLocks noGrp="1"/>
          </p:cNvSpPr>
          <p:nvPr>
            <p:ph type="body" sz="quarter" idx="10"/>
          </p:nvPr>
        </p:nvSpPr>
        <p:spPr>
          <a:xfrm>
            <a:off x="526130" y="2945804"/>
            <a:ext cx="7424069" cy="483196"/>
          </a:xfrm>
        </p:spPr>
        <p:txBody>
          <a:bodyPr/>
          <a:lstStyle/>
          <a:p>
            <a:endParaRPr lang="en-US" dirty="0"/>
          </a:p>
        </p:txBody>
      </p:sp>
    </p:spTree>
    <p:extLst>
      <p:ext uri="{BB962C8B-B14F-4D97-AF65-F5344CB8AC3E}">
        <p14:creationId xmlns:p14="http://schemas.microsoft.com/office/powerpoint/2010/main" val="244354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Candidate statement: states your case</a:t>
            </a:r>
          </a:p>
        </p:txBody>
      </p:sp>
      <p:sp>
        <p:nvSpPr>
          <p:cNvPr id="6" name="Text Placeholder 5"/>
          <p:cNvSpPr>
            <a:spLocks noGrp="1"/>
          </p:cNvSpPr>
          <p:nvPr>
            <p:ph type="body" sz="quarter" idx="10"/>
          </p:nvPr>
        </p:nvSpPr>
        <p:spPr/>
        <p:txBody>
          <a:bodyPr/>
          <a:lstStyle/>
          <a:p>
            <a:endParaRPr lang="en-US"/>
          </a:p>
        </p:txBody>
      </p:sp>
      <p:sp>
        <p:nvSpPr>
          <p:cNvPr id="5" name="Content Placeholder 4"/>
          <p:cNvSpPr>
            <a:spLocks noGrp="1"/>
          </p:cNvSpPr>
          <p:nvPr>
            <p:ph idx="1"/>
          </p:nvPr>
        </p:nvSpPr>
        <p:spPr/>
        <p:txBody>
          <a:bodyPr/>
          <a:lstStyle/>
          <a:p>
            <a:pPr>
              <a:buFont typeface="Arial" panose="020B0604020202020204" pitchFamily="34" charset="0"/>
              <a:buChar char="•"/>
            </a:pPr>
            <a:r>
              <a:rPr lang="en-US" sz="2000" dirty="0"/>
              <a:t>You present your accomplishments and your future plans</a:t>
            </a:r>
          </a:p>
          <a:p>
            <a:pPr>
              <a:buFont typeface="Arial" panose="020B0604020202020204" pitchFamily="34" charset="0"/>
              <a:buChar char="•"/>
            </a:pPr>
            <a:endParaRPr lang="en-US" sz="2000" dirty="0"/>
          </a:p>
          <a:p>
            <a:pPr>
              <a:buFont typeface="Arial" panose="020B0604020202020204" pitchFamily="34" charset="0"/>
              <a:buChar char="•"/>
            </a:pPr>
            <a:r>
              <a:rPr lang="en-US" sz="2000" dirty="0"/>
              <a:t>5-7 pages (single-spaced; regular margins)</a:t>
            </a:r>
          </a:p>
          <a:p>
            <a:pPr marL="685800" lvl="1">
              <a:buFont typeface="Arial" panose="020B0604020202020204" pitchFamily="34" charset="0"/>
              <a:buChar char="•"/>
            </a:pPr>
            <a:r>
              <a:rPr lang="en-US" sz="1800" dirty="0"/>
              <a:t>7-pages: Integrate your philosophy/statement on DEI into narrative </a:t>
            </a:r>
          </a:p>
          <a:p>
            <a:pPr marL="685800" lvl="1">
              <a:buFont typeface="Arial" panose="020B0604020202020204" pitchFamily="34" charset="0"/>
              <a:buChar char="•"/>
            </a:pPr>
            <a:r>
              <a:rPr lang="en-US" sz="1800" dirty="0"/>
              <a:t>5 and 2-pages: Use the 2-pages for your philosophy/statement </a:t>
            </a:r>
          </a:p>
          <a:p>
            <a:pPr marL="285750">
              <a:buFont typeface="Arial" panose="020B0604020202020204" pitchFamily="34" charset="0"/>
              <a:buChar char="•"/>
            </a:pPr>
            <a:r>
              <a:rPr lang="en-US" sz="2000" dirty="0"/>
              <a:t>Additional details or explanations go in the rest of the dossier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3891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0027" y="675111"/>
            <a:ext cx="8004391" cy="874578"/>
          </a:xfrm>
        </p:spPr>
        <p:txBody>
          <a:bodyPr>
            <a:normAutofit fontScale="90000"/>
          </a:bodyPr>
          <a:lstStyle/>
          <a:p>
            <a:r>
              <a:rPr lang="en-US" dirty="0"/>
              <a:t>Based on a True Story:</a:t>
            </a:r>
            <a:br>
              <a:rPr lang="en-US" dirty="0"/>
            </a:br>
            <a:r>
              <a:rPr lang="en-US" dirty="0"/>
              <a:t>Sample Candidate Statement</a:t>
            </a:r>
          </a:p>
        </p:txBody>
      </p:sp>
      <p:sp>
        <p:nvSpPr>
          <p:cNvPr id="6" name="Text Placeholder 5"/>
          <p:cNvSpPr>
            <a:spLocks noGrp="1"/>
          </p:cNvSpPr>
          <p:nvPr>
            <p:ph type="body" sz="quarter" idx="10"/>
          </p:nvPr>
        </p:nvSpPr>
        <p:spPr/>
        <p:txBody>
          <a:bodyPr/>
          <a:lstStyle/>
          <a:p>
            <a:r>
              <a:rPr lang="en-US" dirty="0">
                <a:hlinkClick r:id="rId3"/>
              </a:rPr>
              <a:t>Read the full sample</a:t>
            </a:r>
            <a:endParaRPr lang="en-US" dirty="0"/>
          </a:p>
        </p:txBody>
      </p:sp>
      <p:pic>
        <p:nvPicPr>
          <p:cNvPr id="3" name="Picture 2" descr="Text, letter&#10;&#10;Description automatically generated">
            <a:extLst>
              <a:ext uri="{FF2B5EF4-FFF2-40B4-BE49-F238E27FC236}">
                <a16:creationId xmlns:a16="http://schemas.microsoft.com/office/drawing/2014/main" id="{F5F086BE-06EE-31BD-D7A4-7E90FC2455E8}"/>
              </a:ext>
            </a:extLst>
          </p:cNvPr>
          <p:cNvPicPr>
            <a:picLocks noChangeAspect="1"/>
          </p:cNvPicPr>
          <p:nvPr/>
        </p:nvPicPr>
        <p:blipFill>
          <a:blip r:embed="rId4"/>
          <a:stretch>
            <a:fillRect/>
          </a:stretch>
        </p:blipFill>
        <p:spPr>
          <a:xfrm>
            <a:off x="530027" y="1651001"/>
            <a:ext cx="7772400" cy="4559723"/>
          </a:xfrm>
          <a:prstGeom prst="rect">
            <a:avLst/>
          </a:prstGeom>
        </p:spPr>
      </p:pic>
    </p:spTree>
    <p:extLst>
      <p:ext uri="{BB962C8B-B14F-4D97-AF65-F5344CB8AC3E}">
        <p14:creationId xmlns:p14="http://schemas.microsoft.com/office/powerpoint/2010/main" val="250634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Sample Candidate Statement</a:t>
            </a:r>
          </a:p>
        </p:txBody>
      </p:sp>
      <p:sp>
        <p:nvSpPr>
          <p:cNvPr id="6" name="Text Placeholder 5"/>
          <p:cNvSpPr>
            <a:spLocks noGrp="1"/>
          </p:cNvSpPr>
          <p:nvPr>
            <p:ph type="body" sz="quarter" idx="10"/>
          </p:nvPr>
        </p:nvSpPr>
        <p:spPr/>
        <p:txBody>
          <a:bodyPr/>
          <a:lstStyle/>
          <a:p>
            <a:r>
              <a:rPr lang="en-US" dirty="0">
                <a:hlinkClick r:id="rId3"/>
              </a:rPr>
              <a:t>Read the full sample</a:t>
            </a:r>
            <a:endParaRPr lang="en-US" dirty="0"/>
          </a:p>
        </p:txBody>
      </p:sp>
      <p:sp>
        <p:nvSpPr>
          <p:cNvPr id="2" name="Content Placeholder 1">
            <a:extLst>
              <a:ext uri="{FF2B5EF4-FFF2-40B4-BE49-F238E27FC236}">
                <a16:creationId xmlns:a16="http://schemas.microsoft.com/office/drawing/2014/main" id="{E4CCB74D-39A0-EE48-FBAF-43C983795D51}"/>
              </a:ext>
            </a:extLst>
          </p:cNvPr>
          <p:cNvSpPr>
            <a:spLocks noGrp="1"/>
          </p:cNvSpPr>
          <p:nvPr>
            <p:ph idx="1"/>
          </p:nvPr>
        </p:nvSpPr>
        <p:spPr>
          <a:xfrm>
            <a:off x="518824" y="3831220"/>
            <a:ext cx="8015594" cy="2264779"/>
          </a:xfrm>
        </p:spPr>
        <p:txBody>
          <a:bodyPr/>
          <a:lstStyle/>
          <a:p>
            <a:r>
              <a:rPr lang="en-US" dirty="0"/>
              <a:t>Clarifies the rank sought and case type</a:t>
            </a:r>
          </a:p>
          <a:p>
            <a:r>
              <a:rPr lang="en-US" dirty="0"/>
              <a:t>Identifies the focus of direct impact</a:t>
            </a:r>
          </a:p>
          <a:p>
            <a:r>
              <a:rPr lang="en-US" dirty="0"/>
              <a:t>Organizes the narrative</a:t>
            </a:r>
          </a:p>
        </p:txBody>
      </p:sp>
      <p:pic>
        <p:nvPicPr>
          <p:cNvPr id="3" name="Picture 2" descr="Text, letter&#10;&#10;Description automatically generated">
            <a:extLst>
              <a:ext uri="{FF2B5EF4-FFF2-40B4-BE49-F238E27FC236}">
                <a16:creationId xmlns:a16="http://schemas.microsoft.com/office/drawing/2014/main" id="{F5F086BE-06EE-31BD-D7A4-7E90FC2455E8}"/>
              </a:ext>
            </a:extLst>
          </p:cNvPr>
          <p:cNvPicPr>
            <a:picLocks noChangeAspect="1"/>
          </p:cNvPicPr>
          <p:nvPr/>
        </p:nvPicPr>
        <p:blipFill rotWithShape="1">
          <a:blip r:embed="rId4"/>
          <a:srcRect l="3887" t="24461" r="6124" b="51424"/>
          <a:stretch/>
        </p:blipFill>
        <p:spPr>
          <a:xfrm>
            <a:off x="0" y="2265399"/>
            <a:ext cx="9144000" cy="1437559"/>
          </a:xfrm>
          <a:prstGeom prst="rect">
            <a:avLst/>
          </a:prstGeom>
        </p:spPr>
      </p:pic>
    </p:spTree>
    <p:extLst>
      <p:ext uri="{BB962C8B-B14F-4D97-AF65-F5344CB8AC3E}">
        <p14:creationId xmlns:p14="http://schemas.microsoft.com/office/powerpoint/2010/main" val="194053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Sample Candidate Statement</a:t>
            </a:r>
          </a:p>
        </p:txBody>
      </p:sp>
      <p:sp>
        <p:nvSpPr>
          <p:cNvPr id="6" name="Text Placeholder 5"/>
          <p:cNvSpPr>
            <a:spLocks noGrp="1"/>
          </p:cNvSpPr>
          <p:nvPr>
            <p:ph type="body" sz="quarter" idx="10"/>
          </p:nvPr>
        </p:nvSpPr>
        <p:spPr/>
        <p:txBody>
          <a:bodyPr/>
          <a:lstStyle/>
          <a:p>
            <a:r>
              <a:rPr lang="en-US" dirty="0">
                <a:hlinkClick r:id="rId3"/>
              </a:rPr>
              <a:t>Read the full sample</a:t>
            </a:r>
            <a:endParaRPr lang="en-US" dirty="0"/>
          </a:p>
        </p:txBody>
      </p:sp>
      <p:pic>
        <p:nvPicPr>
          <p:cNvPr id="3" name="Picture 2" descr="Text, letter&#10;&#10;Description automatically generated">
            <a:extLst>
              <a:ext uri="{FF2B5EF4-FFF2-40B4-BE49-F238E27FC236}">
                <a16:creationId xmlns:a16="http://schemas.microsoft.com/office/drawing/2014/main" id="{F5F086BE-06EE-31BD-D7A4-7E90FC2455E8}"/>
              </a:ext>
            </a:extLst>
          </p:cNvPr>
          <p:cNvPicPr>
            <a:picLocks noChangeAspect="1"/>
          </p:cNvPicPr>
          <p:nvPr/>
        </p:nvPicPr>
        <p:blipFill rotWithShape="1">
          <a:blip r:embed="rId4"/>
          <a:srcRect l="4155" t="47561" r="5077" b="9939"/>
          <a:stretch/>
        </p:blipFill>
        <p:spPr>
          <a:xfrm>
            <a:off x="0" y="1736203"/>
            <a:ext cx="9144000" cy="2511707"/>
          </a:xfrm>
          <a:prstGeom prst="rect">
            <a:avLst/>
          </a:prstGeom>
        </p:spPr>
      </p:pic>
      <p:sp>
        <p:nvSpPr>
          <p:cNvPr id="7" name="Content Placeholder 1">
            <a:extLst>
              <a:ext uri="{FF2B5EF4-FFF2-40B4-BE49-F238E27FC236}">
                <a16:creationId xmlns:a16="http://schemas.microsoft.com/office/drawing/2014/main" id="{89FDABD3-C7A6-2CD4-EC10-AD7DB5CAC39E}"/>
              </a:ext>
            </a:extLst>
          </p:cNvPr>
          <p:cNvSpPr>
            <a:spLocks noGrp="1"/>
          </p:cNvSpPr>
          <p:nvPr>
            <p:ph idx="1"/>
          </p:nvPr>
        </p:nvSpPr>
        <p:spPr>
          <a:xfrm>
            <a:off x="518824" y="4317357"/>
            <a:ext cx="8015594" cy="1778642"/>
          </a:xfrm>
        </p:spPr>
        <p:txBody>
          <a:bodyPr/>
          <a:lstStyle/>
          <a:p>
            <a:r>
              <a:rPr lang="en-US" dirty="0"/>
              <a:t>Two-sentence philosophy that is referred to and expanded upon with the narrative themes</a:t>
            </a:r>
          </a:p>
          <a:p>
            <a:r>
              <a:rPr lang="en-US" dirty="0"/>
              <a:t>Briefly describes approach with DEI work</a:t>
            </a:r>
          </a:p>
          <a:p>
            <a:r>
              <a:rPr lang="en-US" dirty="0"/>
              <a:t>Immediately connects approach to disciplinary engagement (Research) and service to unit (Service)</a:t>
            </a:r>
          </a:p>
        </p:txBody>
      </p:sp>
    </p:spTree>
    <p:extLst>
      <p:ext uri="{BB962C8B-B14F-4D97-AF65-F5344CB8AC3E}">
        <p14:creationId xmlns:p14="http://schemas.microsoft.com/office/powerpoint/2010/main" val="98088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ECAEA-D3D0-0B07-DDE2-8A9534E709B4}"/>
              </a:ext>
            </a:extLst>
          </p:cNvPr>
          <p:cNvSpPr>
            <a:spLocks noGrp="1"/>
          </p:cNvSpPr>
          <p:nvPr>
            <p:ph type="ctrTitle"/>
          </p:nvPr>
        </p:nvSpPr>
        <p:spPr>
          <a:xfrm>
            <a:off x="530027" y="1012095"/>
            <a:ext cx="8004391" cy="638906"/>
          </a:xfrm>
        </p:spPr>
        <p:txBody>
          <a:bodyPr anchor="ctr">
            <a:normAutofit/>
          </a:bodyPr>
          <a:lstStyle/>
          <a:p>
            <a:r>
              <a:rPr lang="en-US" dirty="0"/>
              <a:t>Upcoming Workshops</a:t>
            </a:r>
          </a:p>
        </p:txBody>
      </p:sp>
      <p:sp>
        <p:nvSpPr>
          <p:cNvPr id="12" name="Text Placeholder 2">
            <a:extLst>
              <a:ext uri="{FF2B5EF4-FFF2-40B4-BE49-F238E27FC236}">
                <a16:creationId xmlns:a16="http://schemas.microsoft.com/office/drawing/2014/main" id="{FB070E66-DB51-7B53-05AF-E441DBA1879A}"/>
              </a:ext>
            </a:extLst>
          </p:cNvPr>
          <p:cNvSpPr>
            <a:spLocks noGrp="1"/>
          </p:cNvSpPr>
          <p:nvPr>
            <p:ph type="body" sz="quarter" idx="10"/>
          </p:nvPr>
        </p:nvSpPr>
        <p:spPr>
          <a:xfrm>
            <a:off x="5190706" y="237250"/>
            <a:ext cx="3700462" cy="336549"/>
          </a:xfrm>
        </p:spPr>
        <p:txBody>
          <a:bodyPr/>
          <a:lstStyle/>
          <a:p>
            <a:endParaRPr lang="en-US"/>
          </a:p>
        </p:txBody>
      </p:sp>
      <p:graphicFrame>
        <p:nvGraphicFramePr>
          <p:cNvPr id="8" name="Content Placeholder 4">
            <a:extLst>
              <a:ext uri="{FF2B5EF4-FFF2-40B4-BE49-F238E27FC236}">
                <a16:creationId xmlns:a16="http://schemas.microsoft.com/office/drawing/2014/main" id="{3AF3147F-D10C-DD93-5025-21B28591C00F}"/>
              </a:ext>
            </a:extLst>
          </p:cNvPr>
          <p:cNvGraphicFramePr>
            <a:graphicFrameLocks noGrp="1"/>
          </p:cNvGraphicFramePr>
          <p:nvPr>
            <p:ph idx="1"/>
            <p:extLst>
              <p:ext uri="{D42A27DB-BD31-4B8C-83A1-F6EECF244321}">
                <p14:modId xmlns:p14="http://schemas.microsoft.com/office/powerpoint/2010/main" val="1837907439"/>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302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Sample Candidate Statement</a:t>
            </a:r>
          </a:p>
        </p:txBody>
      </p:sp>
      <p:sp>
        <p:nvSpPr>
          <p:cNvPr id="6" name="Text Placeholder 5"/>
          <p:cNvSpPr>
            <a:spLocks noGrp="1"/>
          </p:cNvSpPr>
          <p:nvPr>
            <p:ph type="body" sz="quarter" idx="10"/>
          </p:nvPr>
        </p:nvSpPr>
        <p:spPr/>
        <p:txBody>
          <a:bodyPr/>
          <a:lstStyle/>
          <a:p>
            <a:r>
              <a:rPr lang="en-US" dirty="0">
                <a:hlinkClick r:id="rId3"/>
              </a:rPr>
              <a:t>Read the full sample</a:t>
            </a:r>
            <a:endParaRPr lang="en-US" dirty="0"/>
          </a:p>
        </p:txBody>
      </p:sp>
      <p:sp>
        <p:nvSpPr>
          <p:cNvPr id="7" name="Content Placeholder 1">
            <a:extLst>
              <a:ext uri="{FF2B5EF4-FFF2-40B4-BE49-F238E27FC236}">
                <a16:creationId xmlns:a16="http://schemas.microsoft.com/office/drawing/2014/main" id="{89FDABD3-C7A6-2CD4-EC10-AD7DB5CAC39E}"/>
              </a:ext>
            </a:extLst>
          </p:cNvPr>
          <p:cNvSpPr>
            <a:spLocks noGrp="1"/>
          </p:cNvSpPr>
          <p:nvPr>
            <p:ph idx="1"/>
          </p:nvPr>
        </p:nvSpPr>
        <p:spPr>
          <a:xfrm>
            <a:off x="518824" y="4537276"/>
            <a:ext cx="8015594" cy="1778642"/>
          </a:xfrm>
        </p:spPr>
        <p:txBody>
          <a:bodyPr/>
          <a:lstStyle/>
          <a:p>
            <a:r>
              <a:rPr lang="en-US" dirty="0"/>
              <a:t>Opens first theme by expanding DEI philosophy within disciplinary context</a:t>
            </a:r>
          </a:p>
          <a:p>
            <a:r>
              <a:rPr lang="en-US" dirty="0"/>
              <a:t>Highlights focus of DEI-connected scholarship</a:t>
            </a:r>
          </a:p>
          <a:p>
            <a:r>
              <a:rPr lang="en-US" dirty="0"/>
              <a:t>Following paragraphs provide specific examples connected to scholarship, course development, teaching, and professional service</a:t>
            </a:r>
          </a:p>
        </p:txBody>
      </p:sp>
      <p:pic>
        <p:nvPicPr>
          <p:cNvPr id="5" name="Picture 4" descr="Graphical user interface, text, application, Word&#10;&#10;Description automatically generated">
            <a:extLst>
              <a:ext uri="{FF2B5EF4-FFF2-40B4-BE49-F238E27FC236}">
                <a16:creationId xmlns:a16="http://schemas.microsoft.com/office/drawing/2014/main" id="{B20FF7CD-5EE8-6D8D-A2C1-1E94661411E2}"/>
              </a:ext>
            </a:extLst>
          </p:cNvPr>
          <p:cNvPicPr>
            <a:picLocks noChangeAspect="1"/>
          </p:cNvPicPr>
          <p:nvPr/>
        </p:nvPicPr>
        <p:blipFill rotWithShape="1">
          <a:blip r:embed="rId4"/>
          <a:srcRect l="3063" t="12577" r="4819" b="41510"/>
          <a:stretch/>
        </p:blipFill>
        <p:spPr>
          <a:xfrm>
            <a:off x="0" y="1651001"/>
            <a:ext cx="9144000" cy="2673752"/>
          </a:xfrm>
          <a:prstGeom prst="rect">
            <a:avLst/>
          </a:prstGeom>
        </p:spPr>
      </p:pic>
    </p:spTree>
    <p:extLst>
      <p:ext uri="{BB962C8B-B14F-4D97-AF65-F5344CB8AC3E}">
        <p14:creationId xmlns:p14="http://schemas.microsoft.com/office/powerpoint/2010/main" val="343017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Sample Candidate Statement</a:t>
            </a:r>
          </a:p>
        </p:txBody>
      </p:sp>
      <p:sp>
        <p:nvSpPr>
          <p:cNvPr id="6" name="Text Placeholder 5"/>
          <p:cNvSpPr>
            <a:spLocks noGrp="1"/>
          </p:cNvSpPr>
          <p:nvPr>
            <p:ph type="body" sz="quarter" idx="10"/>
          </p:nvPr>
        </p:nvSpPr>
        <p:spPr/>
        <p:txBody>
          <a:bodyPr/>
          <a:lstStyle/>
          <a:p>
            <a:r>
              <a:rPr lang="en-US" dirty="0">
                <a:hlinkClick r:id="rId3"/>
              </a:rPr>
              <a:t>Read the full sample</a:t>
            </a:r>
            <a:endParaRPr lang="en-US" dirty="0"/>
          </a:p>
        </p:txBody>
      </p:sp>
      <p:sp>
        <p:nvSpPr>
          <p:cNvPr id="7" name="Content Placeholder 1">
            <a:extLst>
              <a:ext uri="{FF2B5EF4-FFF2-40B4-BE49-F238E27FC236}">
                <a16:creationId xmlns:a16="http://schemas.microsoft.com/office/drawing/2014/main" id="{89FDABD3-C7A6-2CD4-EC10-AD7DB5CAC39E}"/>
              </a:ext>
            </a:extLst>
          </p:cNvPr>
          <p:cNvSpPr>
            <a:spLocks noGrp="1"/>
          </p:cNvSpPr>
          <p:nvPr>
            <p:ph idx="1"/>
          </p:nvPr>
        </p:nvSpPr>
        <p:spPr>
          <a:xfrm>
            <a:off x="518824" y="5069362"/>
            <a:ext cx="8015594" cy="1246556"/>
          </a:xfrm>
        </p:spPr>
        <p:txBody>
          <a:bodyPr>
            <a:normAutofit fontScale="92500" lnSpcReduction="20000"/>
          </a:bodyPr>
          <a:lstStyle/>
          <a:p>
            <a:r>
              <a:rPr lang="en-US" dirty="0"/>
              <a:t>Opens second theme highlighting the focus of local DEI work</a:t>
            </a:r>
          </a:p>
          <a:p>
            <a:r>
              <a:rPr lang="en-US" dirty="0"/>
              <a:t>Connects to campus goals on HIPs</a:t>
            </a:r>
          </a:p>
          <a:p>
            <a:r>
              <a:rPr lang="en-US" dirty="0"/>
              <a:t>Shares dissemination of DEI work</a:t>
            </a:r>
          </a:p>
          <a:p>
            <a:r>
              <a:rPr lang="en-US" dirty="0"/>
              <a:t>Following paragraphs provide specific examples connected to administrative service and mentorship</a:t>
            </a:r>
          </a:p>
          <a:p>
            <a:endParaRPr lang="en-US" dirty="0"/>
          </a:p>
        </p:txBody>
      </p:sp>
      <p:pic>
        <p:nvPicPr>
          <p:cNvPr id="3" name="Picture 2" descr="Graphical user interface, text, application, Word, email&#10;&#10;Description automatically generated">
            <a:extLst>
              <a:ext uri="{FF2B5EF4-FFF2-40B4-BE49-F238E27FC236}">
                <a16:creationId xmlns:a16="http://schemas.microsoft.com/office/drawing/2014/main" id="{FAECB1F0-F9D7-CDF3-3AC4-86B6A228133C}"/>
              </a:ext>
            </a:extLst>
          </p:cNvPr>
          <p:cNvPicPr>
            <a:picLocks noChangeAspect="1"/>
          </p:cNvPicPr>
          <p:nvPr/>
        </p:nvPicPr>
        <p:blipFill rotWithShape="1">
          <a:blip r:embed="rId4"/>
          <a:srcRect l="3409" t="29442" r="3409" b="13571"/>
          <a:stretch/>
        </p:blipFill>
        <p:spPr>
          <a:xfrm>
            <a:off x="0" y="1557144"/>
            <a:ext cx="9144000" cy="3280725"/>
          </a:xfrm>
          <a:prstGeom prst="rect">
            <a:avLst/>
          </a:prstGeom>
        </p:spPr>
      </p:pic>
    </p:spTree>
    <p:extLst>
      <p:ext uri="{BB962C8B-B14F-4D97-AF65-F5344CB8AC3E}">
        <p14:creationId xmlns:p14="http://schemas.microsoft.com/office/powerpoint/2010/main" val="2853004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4FD836-E906-8EED-92ED-3A47B63E9604}"/>
              </a:ext>
            </a:extLst>
          </p:cNvPr>
          <p:cNvSpPr>
            <a:spLocks noGrp="1"/>
          </p:cNvSpPr>
          <p:nvPr>
            <p:ph type="title"/>
          </p:nvPr>
        </p:nvSpPr>
        <p:spPr>
          <a:xfrm>
            <a:off x="506694" y="3416048"/>
            <a:ext cx="6821206" cy="2095752"/>
          </a:xfrm>
        </p:spPr>
        <p:txBody>
          <a:bodyPr/>
          <a:lstStyle/>
          <a:p>
            <a:r>
              <a:rPr lang="en-US" dirty="0"/>
              <a:t>Documenting Impact</a:t>
            </a:r>
          </a:p>
        </p:txBody>
      </p:sp>
      <p:sp>
        <p:nvSpPr>
          <p:cNvPr id="6" name="Text Placeholder 5">
            <a:extLst>
              <a:ext uri="{FF2B5EF4-FFF2-40B4-BE49-F238E27FC236}">
                <a16:creationId xmlns:a16="http://schemas.microsoft.com/office/drawing/2014/main" id="{7C143625-C389-6616-D4D8-68C27E25885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4122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DA1-111A-F7F3-B220-0F17D673DBC3}"/>
              </a:ext>
            </a:extLst>
          </p:cNvPr>
          <p:cNvSpPr>
            <a:spLocks noGrp="1"/>
          </p:cNvSpPr>
          <p:nvPr>
            <p:ph type="ctrTitle"/>
          </p:nvPr>
        </p:nvSpPr>
        <p:spPr/>
        <p:txBody>
          <a:bodyPr/>
          <a:lstStyle/>
          <a:p>
            <a:r>
              <a:rPr lang="en-US" dirty="0"/>
              <a:t>5 Attributes to Show Significance</a:t>
            </a:r>
          </a:p>
        </p:txBody>
      </p:sp>
      <p:sp>
        <p:nvSpPr>
          <p:cNvPr id="3" name="Text Placeholder 2">
            <a:extLst>
              <a:ext uri="{FF2B5EF4-FFF2-40B4-BE49-F238E27FC236}">
                <a16:creationId xmlns:a16="http://schemas.microsoft.com/office/drawing/2014/main" id="{EB4A6AB4-2F15-90BA-8D62-BD2B6592378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B00059-FB27-9F36-3A66-46AB395C1771}"/>
              </a:ext>
            </a:extLst>
          </p:cNvPr>
          <p:cNvSpPr>
            <a:spLocks noGrp="1"/>
          </p:cNvSpPr>
          <p:nvPr>
            <p:ph idx="1"/>
          </p:nvPr>
        </p:nvSpPr>
        <p:spPr/>
        <p:txBody>
          <a:bodyPr/>
          <a:lstStyle/>
          <a:p>
            <a:r>
              <a:rPr lang="en-US" dirty="0"/>
              <a:t>Scope (size)</a:t>
            </a:r>
          </a:p>
          <a:p>
            <a:endParaRPr lang="en-US" dirty="0"/>
          </a:p>
          <a:p>
            <a:r>
              <a:rPr lang="en-US" dirty="0"/>
              <a:t>Difficulty/Challenge</a:t>
            </a:r>
          </a:p>
          <a:p>
            <a:endParaRPr lang="en-US" dirty="0"/>
          </a:p>
          <a:p>
            <a:r>
              <a:rPr lang="en-US" dirty="0"/>
              <a:t>Innovation/Creativity</a:t>
            </a:r>
          </a:p>
          <a:p>
            <a:endParaRPr lang="en-US" dirty="0"/>
          </a:p>
          <a:p>
            <a:r>
              <a:rPr lang="en-US" dirty="0"/>
              <a:t>Success/Outcomes</a:t>
            </a:r>
          </a:p>
          <a:p>
            <a:endParaRPr lang="en-US" dirty="0"/>
          </a:p>
          <a:p>
            <a:r>
              <a:rPr lang="en-US" dirty="0"/>
              <a:t>Adoption by others</a:t>
            </a:r>
          </a:p>
          <a:p>
            <a:endParaRPr lang="en-US" dirty="0"/>
          </a:p>
        </p:txBody>
      </p:sp>
    </p:spTree>
    <p:extLst>
      <p:ext uri="{BB962C8B-B14F-4D97-AF65-F5344CB8AC3E}">
        <p14:creationId xmlns:p14="http://schemas.microsoft.com/office/powerpoint/2010/main" val="671748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DA1-111A-F7F3-B220-0F17D673DBC3}"/>
              </a:ext>
            </a:extLst>
          </p:cNvPr>
          <p:cNvSpPr>
            <a:spLocks noGrp="1"/>
          </p:cNvSpPr>
          <p:nvPr>
            <p:ph type="ctrTitle"/>
          </p:nvPr>
        </p:nvSpPr>
        <p:spPr>
          <a:xfrm>
            <a:off x="530027" y="762000"/>
            <a:ext cx="8004391" cy="1066799"/>
          </a:xfrm>
        </p:spPr>
        <p:txBody>
          <a:bodyPr>
            <a:normAutofit fontScale="90000"/>
          </a:bodyPr>
          <a:lstStyle/>
          <a:p>
            <a:r>
              <a:rPr lang="en-US" dirty="0"/>
              <a:t>SOIC Example: </a:t>
            </a:r>
            <a:br>
              <a:rPr lang="en-US" dirty="0"/>
            </a:br>
            <a:r>
              <a:rPr lang="en-US" dirty="0"/>
              <a:t>Student Engagement Roster</a:t>
            </a:r>
          </a:p>
        </p:txBody>
      </p:sp>
      <p:sp>
        <p:nvSpPr>
          <p:cNvPr id="3" name="Text Placeholder 2">
            <a:extLst>
              <a:ext uri="{FF2B5EF4-FFF2-40B4-BE49-F238E27FC236}">
                <a16:creationId xmlns:a16="http://schemas.microsoft.com/office/drawing/2014/main" id="{EB4A6AB4-2F15-90BA-8D62-BD2B65923781}"/>
              </a:ext>
            </a:extLst>
          </p:cNvPr>
          <p:cNvSpPr>
            <a:spLocks noGrp="1"/>
          </p:cNvSpPr>
          <p:nvPr>
            <p:ph type="body" sz="quarter" idx="10"/>
          </p:nvPr>
        </p:nvSpPr>
        <p:spPr/>
        <p:txBody>
          <a:bodyPr/>
          <a:lstStyle/>
          <a:p>
            <a:endParaRPr lang="en-US"/>
          </a:p>
        </p:txBody>
      </p:sp>
      <p:pic>
        <p:nvPicPr>
          <p:cNvPr id="6" name="Content Placeholder 5" descr="Table&#10;&#10;Description automatically generated with medium confidence">
            <a:extLst>
              <a:ext uri="{FF2B5EF4-FFF2-40B4-BE49-F238E27FC236}">
                <a16:creationId xmlns:a16="http://schemas.microsoft.com/office/drawing/2014/main" id="{357B53AF-1A48-6885-E2DD-1D3D4C9D04DA}"/>
              </a:ext>
            </a:extLst>
          </p:cNvPr>
          <p:cNvPicPr>
            <a:picLocks noGrp="1" noChangeAspect="1"/>
          </p:cNvPicPr>
          <p:nvPr>
            <p:ph idx="1"/>
          </p:nvPr>
        </p:nvPicPr>
        <p:blipFill>
          <a:blip r:embed="rId3"/>
          <a:stretch>
            <a:fillRect/>
          </a:stretch>
        </p:blipFill>
        <p:spPr>
          <a:xfrm>
            <a:off x="864924" y="1976438"/>
            <a:ext cx="7323665" cy="4119562"/>
          </a:xfrm>
        </p:spPr>
      </p:pic>
      <p:sp>
        <p:nvSpPr>
          <p:cNvPr id="8" name="TextBox 7">
            <a:extLst>
              <a:ext uri="{FF2B5EF4-FFF2-40B4-BE49-F238E27FC236}">
                <a16:creationId xmlns:a16="http://schemas.microsoft.com/office/drawing/2014/main" id="{91EF1D42-684D-FD09-C921-5A250BFEACF2}"/>
              </a:ext>
            </a:extLst>
          </p:cNvPr>
          <p:cNvSpPr txBox="1"/>
          <p:nvPr/>
        </p:nvSpPr>
        <p:spPr>
          <a:xfrm>
            <a:off x="3819646" y="6110470"/>
            <a:ext cx="5324354" cy="369332"/>
          </a:xfrm>
          <a:prstGeom prst="rect">
            <a:avLst/>
          </a:prstGeom>
          <a:noFill/>
        </p:spPr>
        <p:txBody>
          <a:bodyPr wrap="square">
            <a:spAutoFit/>
          </a:bodyPr>
          <a:lstStyle/>
          <a:p>
            <a:r>
              <a:rPr lang="en-US" dirty="0">
                <a:hlinkClick r:id="rId4"/>
              </a:rPr>
              <a:t>SOIC Examples of Direct Impact Measurements</a:t>
            </a:r>
            <a:endParaRPr lang="en-US" dirty="0"/>
          </a:p>
        </p:txBody>
      </p:sp>
    </p:spTree>
    <p:extLst>
      <p:ext uri="{BB962C8B-B14F-4D97-AF65-F5344CB8AC3E}">
        <p14:creationId xmlns:p14="http://schemas.microsoft.com/office/powerpoint/2010/main" val="1879211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0EAC-FB44-28EA-5EF8-49428A5C3737}"/>
              </a:ext>
            </a:extLst>
          </p:cNvPr>
          <p:cNvSpPr>
            <a:spLocks noGrp="1"/>
          </p:cNvSpPr>
          <p:nvPr>
            <p:ph type="ctrTitle"/>
          </p:nvPr>
        </p:nvSpPr>
        <p:spPr/>
        <p:txBody>
          <a:bodyPr/>
          <a:lstStyle/>
          <a:p>
            <a:r>
              <a:rPr lang="en-US" dirty="0"/>
              <a:t>Quality and Impact: Evidence</a:t>
            </a:r>
          </a:p>
        </p:txBody>
      </p:sp>
      <p:graphicFrame>
        <p:nvGraphicFramePr>
          <p:cNvPr id="6" name="Content Placeholder 2">
            <a:extLst>
              <a:ext uri="{FF2B5EF4-FFF2-40B4-BE49-F238E27FC236}">
                <a16:creationId xmlns:a16="http://schemas.microsoft.com/office/drawing/2014/main" id="{93F004F1-989E-E7A8-2982-9B06BA730250}"/>
              </a:ext>
            </a:extLst>
          </p:cNvPr>
          <p:cNvGraphicFramePr>
            <a:graphicFrameLocks noGrp="1"/>
          </p:cNvGraphicFramePr>
          <p:nvPr>
            <p:ph idx="1"/>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91D9959-6E2C-4508-6E2D-638F7105F90B}"/>
              </a:ext>
            </a:extLst>
          </p:cNvPr>
          <p:cNvSpPr>
            <a:spLocks noGrp="1"/>
          </p:cNvSpPr>
          <p:nvPr>
            <p:ph type="body" sz="quarter" idx="10"/>
          </p:nvPr>
        </p:nvSpPr>
        <p:spPr/>
        <p:txBody>
          <a:bodyPr/>
          <a:lstStyle/>
          <a:p>
            <a:r>
              <a:rPr lang="en-US" dirty="0"/>
              <a:t>Balanced-Integrative DEI Case</a:t>
            </a:r>
          </a:p>
          <a:p>
            <a:endParaRPr lang="en-US" dirty="0"/>
          </a:p>
        </p:txBody>
      </p:sp>
    </p:spTree>
    <p:extLst>
      <p:ext uri="{BB962C8B-B14F-4D97-AF65-F5344CB8AC3E}">
        <p14:creationId xmlns:p14="http://schemas.microsoft.com/office/powerpoint/2010/main" val="274547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0EAC-FB44-28EA-5EF8-49428A5C3737}"/>
              </a:ext>
            </a:extLst>
          </p:cNvPr>
          <p:cNvSpPr>
            <a:spLocks noGrp="1"/>
          </p:cNvSpPr>
          <p:nvPr>
            <p:ph type="ctrTitle"/>
          </p:nvPr>
        </p:nvSpPr>
        <p:spPr/>
        <p:txBody>
          <a:bodyPr/>
          <a:lstStyle/>
          <a:p>
            <a:r>
              <a:rPr lang="en-US" dirty="0"/>
              <a:t>Quality and Impact: Evidence</a:t>
            </a:r>
          </a:p>
        </p:txBody>
      </p:sp>
      <p:graphicFrame>
        <p:nvGraphicFramePr>
          <p:cNvPr id="6" name="Content Placeholder 2">
            <a:extLst>
              <a:ext uri="{FF2B5EF4-FFF2-40B4-BE49-F238E27FC236}">
                <a16:creationId xmlns:a16="http://schemas.microsoft.com/office/drawing/2014/main" id="{06E4FB26-DAA9-BEE5-FEDF-9F9C80DCCCFD}"/>
              </a:ext>
            </a:extLst>
          </p:cNvPr>
          <p:cNvGraphicFramePr>
            <a:graphicFrameLocks noGrp="1"/>
          </p:cNvGraphicFramePr>
          <p:nvPr>
            <p:ph idx="1"/>
            <p:extLst>
              <p:ext uri="{D42A27DB-BD31-4B8C-83A1-F6EECF244321}">
                <p14:modId xmlns:p14="http://schemas.microsoft.com/office/powerpoint/2010/main" val="383570306"/>
              </p:ext>
            </p:extLst>
          </p:nvPr>
        </p:nvGraphicFramePr>
        <p:xfrm>
          <a:off x="518824" y="1976198"/>
          <a:ext cx="8015594" cy="411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191D9959-6E2C-4508-6E2D-638F7105F90B}"/>
              </a:ext>
            </a:extLst>
          </p:cNvPr>
          <p:cNvSpPr>
            <a:spLocks noGrp="1"/>
          </p:cNvSpPr>
          <p:nvPr>
            <p:ph type="body" sz="quarter" idx="10"/>
          </p:nvPr>
        </p:nvSpPr>
        <p:spPr/>
        <p:txBody>
          <a:bodyPr/>
          <a:lstStyle/>
          <a:p>
            <a:r>
              <a:rPr lang="en-US" dirty="0"/>
              <a:t>Balanced-Integrative DEI Case</a:t>
            </a:r>
          </a:p>
          <a:p>
            <a:endParaRPr lang="en-US" dirty="0"/>
          </a:p>
        </p:txBody>
      </p:sp>
    </p:spTree>
    <p:extLst>
      <p:ext uri="{BB962C8B-B14F-4D97-AF65-F5344CB8AC3E}">
        <p14:creationId xmlns:p14="http://schemas.microsoft.com/office/powerpoint/2010/main" val="1667340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DA1-111A-F7F3-B220-0F17D673DBC3}"/>
              </a:ext>
            </a:extLst>
          </p:cNvPr>
          <p:cNvSpPr>
            <a:spLocks noGrp="1"/>
          </p:cNvSpPr>
          <p:nvPr>
            <p:ph type="ctrTitle"/>
          </p:nvPr>
        </p:nvSpPr>
        <p:spPr/>
        <p:txBody>
          <a:bodyPr/>
          <a:lstStyle/>
          <a:p>
            <a:r>
              <a:rPr lang="en-US" dirty="0"/>
              <a:t>The dissemination requirement</a:t>
            </a:r>
          </a:p>
        </p:txBody>
      </p:sp>
      <p:sp>
        <p:nvSpPr>
          <p:cNvPr id="3" name="Text Placeholder 2">
            <a:extLst>
              <a:ext uri="{FF2B5EF4-FFF2-40B4-BE49-F238E27FC236}">
                <a16:creationId xmlns:a16="http://schemas.microsoft.com/office/drawing/2014/main" id="{EB4A6AB4-2F15-90BA-8D62-BD2B6592378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B00059-FB27-9F36-3A66-46AB395C1771}"/>
              </a:ext>
            </a:extLst>
          </p:cNvPr>
          <p:cNvSpPr>
            <a:spLocks noGrp="1"/>
          </p:cNvSpPr>
          <p:nvPr>
            <p:ph idx="1"/>
          </p:nvPr>
        </p:nvSpPr>
        <p:spPr/>
        <p:txBody>
          <a:bodyPr/>
          <a:lstStyle/>
          <a:p>
            <a:pPr marL="285750" indent="-285750">
              <a:buFont typeface="Arial" panose="020B0604020202020204" pitchFamily="34" charset="0"/>
              <a:buChar char="•"/>
            </a:pPr>
            <a:r>
              <a:rPr lang="en-US" sz="2000" dirty="0">
                <a:solidFill>
                  <a:srgbClr val="404041"/>
                </a:solidFill>
                <a:effectLst/>
              </a:rPr>
              <a:t>”Dissemination” varies by type of activity and by discipline: conference presentations, websites/resources, books, articles.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404041"/>
                </a:solidFill>
                <a:effectLst/>
              </a:rPr>
              <a:t>“Peer-reviewed” means, not just the participants in an activity, or recipients of services, but scholarly/academic peers.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solidFill>
                  <a:srgbClr val="404041"/>
                </a:solidFill>
                <a:effectLst/>
              </a:rPr>
              <a:t>Candidates must have at least some peer-reviewed dissemination, but othe</a:t>
            </a:r>
            <a:r>
              <a:rPr lang="en-US" sz="2000" dirty="0"/>
              <a:t>r forms of dissemination are also acceptable</a:t>
            </a:r>
            <a:endParaRPr lang="en-US" sz="2000" dirty="0">
              <a:solidFill>
                <a:srgbClr val="404041"/>
              </a:solidFill>
              <a:effectLst/>
            </a:endParaRPr>
          </a:p>
          <a:p>
            <a:pPr marL="0" indent="0">
              <a:buNone/>
            </a:pPr>
            <a:endParaRPr lang="en-US" dirty="0">
              <a:latin typeface="Calibri" panose="020F0502020204030204" pitchFamily="34" charset="0"/>
            </a:endParaRPr>
          </a:p>
          <a:p>
            <a:pPr marL="0" indent="0">
              <a:buNone/>
            </a:pPr>
            <a:endParaRPr lang="en-US" dirty="0">
              <a:solidFill>
                <a:srgbClr val="404041"/>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630765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09944"/>
            <a:ext cx="635635" cy="448309"/>
          </a:xfrm>
          <a:custGeom>
            <a:avLst/>
            <a:gdLst/>
            <a:ahLst/>
            <a:cxnLst/>
            <a:rect l="l" t="t" r="r" b="b"/>
            <a:pathLst>
              <a:path w="635635" h="448309">
                <a:moveTo>
                  <a:pt x="0" y="448055"/>
                </a:moveTo>
                <a:lnTo>
                  <a:pt x="635508" y="448055"/>
                </a:lnTo>
                <a:lnTo>
                  <a:pt x="635508" y="0"/>
                </a:lnTo>
                <a:lnTo>
                  <a:pt x="0" y="0"/>
                </a:lnTo>
                <a:lnTo>
                  <a:pt x="0" y="448055"/>
                </a:lnTo>
                <a:close/>
              </a:path>
            </a:pathLst>
          </a:custGeom>
          <a:solidFill>
            <a:srgbClr val="690304"/>
          </a:solidFill>
        </p:spPr>
        <p:txBody>
          <a:bodyPr wrap="square" lIns="0" tIns="0" rIns="0" bIns="0" rtlCol="0"/>
          <a:lstStyle/>
          <a:p>
            <a:endParaRPr/>
          </a:p>
        </p:txBody>
      </p:sp>
      <p:grpSp>
        <p:nvGrpSpPr>
          <p:cNvPr id="3" name="object 3"/>
          <p:cNvGrpSpPr/>
          <p:nvPr/>
        </p:nvGrpSpPr>
        <p:grpSpPr>
          <a:xfrm>
            <a:off x="635508" y="6336791"/>
            <a:ext cx="8509000" cy="521334"/>
            <a:chOff x="635508" y="6336791"/>
            <a:chExt cx="8509000" cy="521334"/>
          </a:xfrm>
        </p:grpSpPr>
        <p:sp>
          <p:nvSpPr>
            <p:cNvPr id="4" name="object 4"/>
            <p:cNvSpPr/>
            <p:nvPr/>
          </p:nvSpPr>
          <p:spPr>
            <a:xfrm>
              <a:off x="1022604" y="6409943"/>
              <a:ext cx="8121650" cy="448309"/>
            </a:xfrm>
            <a:custGeom>
              <a:avLst/>
              <a:gdLst/>
              <a:ahLst/>
              <a:cxnLst/>
              <a:rect l="l" t="t" r="r" b="b"/>
              <a:pathLst>
                <a:path w="8121650" h="448309">
                  <a:moveTo>
                    <a:pt x="0" y="448055"/>
                  </a:moveTo>
                  <a:lnTo>
                    <a:pt x="8121396" y="448055"/>
                  </a:lnTo>
                  <a:lnTo>
                    <a:pt x="8121396" y="0"/>
                  </a:lnTo>
                  <a:lnTo>
                    <a:pt x="0" y="0"/>
                  </a:lnTo>
                  <a:lnTo>
                    <a:pt x="0" y="448055"/>
                  </a:lnTo>
                  <a:close/>
                </a:path>
              </a:pathLst>
            </a:custGeom>
            <a:solidFill>
              <a:srgbClr val="690304"/>
            </a:solidFill>
          </p:spPr>
          <p:txBody>
            <a:bodyPr wrap="square" lIns="0" tIns="0" rIns="0" bIns="0" rtlCol="0"/>
            <a:lstStyle/>
            <a:p>
              <a:endParaRPr/>
            </a:p>
          </p:txBody>
        </p:sp>
        <p:sp>
          <p:nvSpPr>
            <p:cNvPr id="5" name="object 5"/>
            <p:cNvSpPr/>
            <p:nvPr/>
          </p:nvSpPr>
          <p:spPr>
            <a:xfrm>
              <a:off x="635508" y="6336791"/>
              <a:ext cx="387350" cy="521334"/>
            </a:xfrm>
            <a:custGeom>
              <a:avLst/>
              <a:gdLst/>
              <a:ahLst/>
              <a:cxnLst/>
              <a:rect l="l" t="t" r="r" b="b"/>
              <a:pathLst>
                <a:path w="387350" h="521334">
                  <a:moveTo>
                    <a:pt x="387095" y="0"/>
                  </a:moveTo>
                  <a:lnTo>
                    <a:pt x="0" y="0"/>
                  </a:lnTo>
                  <a:lnTo>
                    <a:pt x="0" y="521208"/>
                  </a:lnTo>
                  <a:lnTo>
                    <a:pt x="387095" y="521208"/>
                  </a:lnTo>
                  <a:lnTo>
                    <a:pt x="387095" y="0"/>
                  </a:lnTo>
                  <a:close/>
                </a:path>
              </a:pathLst>
            </a:custGeom>
            <a:solidFill>
              <a:srgbClr val="990000"/>
            </a:solidFill>
          </p:spPr>
          <p:txBody>
            <a:bodyPr wrap="square" lIns="0" tIns="0" rIns="0" bIns="0" rtlCol="0"/>
            <a:lstStyle/>
            <a:p>
              <a:endParaRPr/>
            </a:p>
          </p:txBody>
        </p:sp>
        <p:sp>
          <p:nvSpPr>
            <p:cNvPr id="6" name="object 6"/>
            <p:cNvSpPr/>
            <p:nvPr/>
          </p:nvSpPr>
          <p:spPr>
            <a:xfrm>
              <a:off x="699516" y="6402050"/>
              <a:ext cx="258445" cy="328295"/>
            </a:xfrm>
            <a:custGeom>
              <a:avLst/>
              <a:gdLst/>
              <a:ahLst/>
              <a:cxnLst/>
              <a:rect l="l" t="t" r="r" b="b"/>
              <a:pathLst>
                <a:path w="258444" h="328295">
                  <a:moveTo>
                    <a:pt x="176323" y="327932"/>
                  </a:moveTo>
                  <a:lnTo>
                    <a:pt x="81783" y="327932"/>
                  </a:lnTo>
                  <a:lnTo>
                    <a:pt x="81783" y="296462"/>
                  </a:lnTo>
                  <a:lnTo>
                    <a:pt x="100541" y="296462"/>
                  </a:lnTo>
                  <a:lnTo>
                    <a:pt x="100541" y="258653"/>
                  </a:lnTo>
                  <a:lnTo>
                    <a:pt x="48269" y="258653"/>
                  </a:lnTo>
                  <a:lnTo>
                    <a:pt x="18757" y="228857"/>
                  </a:lnTo>
                  <a:lnTo>
                    <a:pt x="18757" y="69358"/>
                  </a:lnTo>
                  <a:lnTo>
                    <a:pt x="0" y="69358"/>
                  </a:lnTo>
                  <a:lnTo>
                    <a:pt x="0" y="44068"/>
                  </a:lnTo>
                  <a:lnTo>
                    <a:pt x="81783" y="44068"/>
                  </a:lnTo>
                  <a:lnTo>
                    <a:pt x="81783" y="69358"/>
                  </a:lnTo>
                  <a:lnTo>
                    <a:pt x="62776" y="69358"/>
                  </a:lnTo>
                  <a:lnTo>
                    <a:pt x="62776" y="208074"/>
                  </a:lnTo>
                  <a:lnTo>
                    <a:pt x="100541" y="208074"/>
                  </a:lnTo>
                  <a:lnTo>
                    <a:pt x="100541" y="25289"/>
                  </a:lnTo>
                  <a:lnTo>
                    <a:pt x="81783" y="25289"/>
                  </a:lnTo>
                  <a:lnTo>
                    <a:pt x="81783" y="0"/>
                  </a:lnTo>
                  <a:lnTo>
                    <a:pt x="176323" y="0"/>
                  </a:lnTo>
                  <a:lnTo>
                    <a:pt x="176323" y="25289"/>
                  </a:lnTo>
                  <a:lnTo>
                    <a:pt x="157314" y="25289"/>
                  </a:lnTo>
                  <a:lnTo>
                    <a:pt x="157314" y="208074"/>
                  </a:lnTo>
                  <a:lnTo>
                    <a:pt x="195080" y="208074"/>
                  </a:lnTo>
                  <a:lnTo>
                    <a:pt x="195080" y="69358"/>
                  </a:lnTo>
                  <a:lnTo>
                    <a:pt x="176323" y="69358"/>
                  </a:lnTo>
                  <a:lnTo>
                    <a:pt x="176323" y="44068"/>
                  </a:lnTo>
                  <a:lnTo>
                    <a:pt x="258106" y="44068"/>
                  </a:lnTo>
                  <a:lnTo>
                    <a:pt x="258106" y="69358"/>
                  </a:lnTo>
                  <a:lnTo>
                    <a:pt x="239099" y="69358"/>
                  </a:lnTo>
                  <a:lnTo>
                    <a:pt x="239099" y="228857"/>
                  </a:lnTo>
                  <a:lnTo>
                    <a:pt x="209586" y="258653"/>
                  </a:lnTo>
                  <a:lnTo>
                    <a:pt x="157314" y="258653"/>
                  </a:lnTo>
                  <a:lnTo>
                    <a:pt x="157314" y="296462"/>
                  </a:lnTo>
                  <a:lnTo>
                    <a:pt x="176323" y="296462"/>
                  </a:lnTo>
                  <a:lnTo>
                    <a:pt x="176323" y="327932"/>
                  </a:lnTo>
                  <a:close/>
                </a:path>
              </a:pathLst>
            </a:custGeom>
            <a:solidFill>
              <a:srgbClr val="FDFDFD"/>
            </a:solidFill>
          </p:spPr>
          <p:txBody>
            <a:bodyPr wrap="square" lIns="0" tIns="0" rIns="0" bIns="0" rtlCol="0"/>
            <a:lstStyle/>
            <a:p>
              <a:endParaRPr/>
            </a:p>
          </p:txBody>
        </p:sp>
      </p:grpSp>
      <p:sp>
        <p:nvSpPr>
          <p:cNvPr id="7" name="object 7"/>
          <p:cNvSpPr txBox="1">
            <a:spLocks noGrp="1"/>
          </p:cNvSpPr>
          <p:nvPr>
            <p:ph type="title"/>
          </p:nvPr>
        </p:nvSpPr>
        <p:spPr>
          <a:xfrm>
            <a:off x="115747" y="198948"/>
            <a:ext cx="5451676" cy="567463"/>
          </a:xfrm>
          <a:prstGeom prst="rect">
            <a:avLst/>
          </a:prstGeom>
        </p:spPr>
        <p:txBody>
          <a:bodyPr vert="horz" wrap="square" lIns="0" tIns="13335" rIns="0" bIns="0" rtlCol="0">
            <a:spAutoFit/>
          </a:bodyPr>
          <a:lstStyle/>
          <a:p>
            <a:pPr marL="12700">
              <a:lnSpc>
                <a:spcPct val="100000"/>
              </a:lnSpc>
              <a:spcBef>
                <a:spcPts val="105"/>
              </a:spcBef>
            </a:pPr>
            <a:r>
              <a:rPr sz="3600" spc="-20" dirty="0">
                <a:solidFill>
                  <a:srgbClr val="000000"/>
                </a:solidFill>
                <a:latin typeface="BentonSans Regular"/>
                <a:cs typeface="BentonSans Regular"/>
              </a:rPr>
              <a:t>For</a:t>
            </a:r>
            <a:r>
              <a:rPr sz="3600" spc="-110" dirty="0">
                <a:solidFill>
                  <a:schemeClr val="tx1"/>
                </a:solidFill>
                <a:latin typeface="BentonSans Regular"/>
                <a:cs typeface="BentonSans Regular"/>
              </a:rPr>
              <a:t> </a:t>
            </a:r>
            <a:r>
              <a:rPr sz="3600" spc="-20" dirty="0">
                <a:solidFill>
                  <a:schemeClr val="tx1"/>
                </a:solidFill>
                <a:latin typeface="BentonSans Regular"/>
                <a:cs typeface="BentonSans Regular"/>
              </a:rPr>
              <a:t>tenure-</a:t>
            </a:r>
            <a:r>
              <a:rPr sz="3600" dirty="0">
                <a:solidFill>
                  <a:schemeClr val="tx1"/>
                </a:solidFill>
                <a:latin typeface="BentonSans Regular"/>
                <a:cs typeface="BentonSans Regular"/>
              </a:rPr>
              <a:t>track</a:t>
            </a:r>
            <a:r>
              <a:rPr sz="3600" spc="-130" dirty="0">
                <a:solidFill>
                  <a:schemeClr val="tx1"/>
                </a:solidFill>
                <a:latin typeface="BentonSans Regular"/>
                <a:cs typeface="BentonSans Regular"/>
              </a:rPr>
              <a:t> </a:t>
            </a:r>
            <a:r>
              <a:rPr sz="3600" spc="-10" dirty="0">
                <a:solidFill>
                  <a:srgbClr val="000000"/>
                </a:solidFill>
                <a:latin typeface="BentonSans Regular"/>
                <a:cs typeface="BentonSans Regular"/>
              </a:rPr>
              <a:t>faculty</a:t>
            </a:r>
          </a:p>
        </p:txBody>
      </p:sp>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spc="-85" dirty="0"/>
              <a:t>IUPUI</a:t>
            </a:r>
          </a:p>
        </p:txBody>
      </p:sp>
      <p:graphicFrame>
        <p:nvGraphicFramePr>
          <p:cNvPr id="8" name="object 8"/>
          <p:cNvGraphicFramePr>
            <a:graphicFrameLocks noGrp="1"/>
          </p:cNvGraphicFramePr>
          <p:nvPr>
            <p:extLst>
              <p:ext uri="{D42A27DB-BD31-4B8C-83A1-F6EECF244321}">
                <p14:modId xmlns:p14="http://schemas.microsoft.com/office/powerpoint/2010/main" val="346452905"/>
              </p:ext>
            </p:extLst>
          </p:nvPr>
        </p:nvGraphicFramePr>
        <p:xfrm>
          <a:off x="115747" y="957195"/>
          <a:ext cx="8692587" cy="4605020"/>
        </p:xfrm>
        <a:graphic>
          <a:graphicData uri="http://schemas.openxmlformats.org/drawingml/2006/table">
            <a:tbl>
              <a:tblPr firstRow="1" bandRow="1">
                <a:tableStyleId>{72833802-FEF1-4C79-8D5D-14CF1EAF98D9}</a:tableStyleId>
              </a:tblPr>
              <a:tblGrid>
                <a:gridCol w="2808747">
                  <a:extLst>
                    <a:ext uri="{9D8B030D-6E8A-4147-A177-3AD203B41FA5}">
                      <a16:colId xmlns:a16="http://schemas.microsoft.com/office/drawing/2014/main" val="20000"/>
                    </a:ext>
                  </a:extLst>
                </a:gridCol>
                <a:gridCol w="2006940">
                  <a:extLst>
                    <a:ext uri="{9D8B030D-6E8A-4147-A177-3AD203B41FA5}">
                      <a16:colId xmlns:a16="http://schemas.microsoft.com/office/drawing/2014/main" val="20001"/>
                    </a:ext>
                  </a:extLst>
                </a:gridCol>
                <a:gridCol w="1944677">
                  <a:extLst>
                    <a:ext uri="{9D8B030D-6E8A-4147-A177-3AD203B41FA5}">
                      <a16:colId xmlns:a16="http://schemas.microsoft.com/office/drawing/2014/main" val="20002"/>
                    </a:ext>
                  </a:extLst>
                </a:gridCol>
                <a:gridCol w="1932223">
                  <a:extLst>
                    <a:ext uri="{9D8B030D-6E8A-4147-A177-3AD203B41FA5}">
                      <a16:colId xmlns:a16="http://schemas.microsoft.com/office/drawing/2014/main" val="20003"/>
                    </a:ext>
                  </a:extLst>
                </a:gridCol>
              </a:tblGrid>
              <a:tr h="591820">
                <a:tc>
                  <a:txBody>
                    <a:bodyPr/>
                    <a:lstStyle/>
                    <a:p>
                      <a:pPr marL="91440">
                        <a:lnSpc>
                          <a:spcPct val="100000"/>
                        </a:lnSpc>
                        <a:spcBef>
                          <a:spcPts val="204"/>
                        </a:spcBef>
                      </a:pPr>
                      <a:r>
                        <a:rPr sz="2400" dirty="0"/>
                        <a:t>Type of case</a:t>
                      </a:r>
                    </a:p>
                  </a:txBody>
                  <a:tcPr marL="0" marR="0" marT="26034" marB="0"/>
                </a:tc>
                <a:tc gridSpan="3">
                  <a:txBody>
                    <a:bodyPr/>
                    <a:lstStyle/>
                    <a:p>
                      <a:pPr algn="ctr">
                        <a:lnSpc>
                          <a:spcPct val="100000"/>
                        </a:lnSpc>
                        <a:spcBef>
                          <a:spcPts val="204"/>
                        </a:spcBef>
                      </a:pPr>
                      <a:r>
                        <a:rPr sz="2400" dirty="0"/>
                        <a:t>Dissemination Requirement</a:t>
                      </a:r>
                    </a:p>
                  </a:txBody>
                  <a:tcPr marL="0" marR="0" marT="26034"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91820">
                <a:tc>
                  <a:txBody>
                    <a:bodyPr/>
                    <a:lstStyle/>
                    <a:p>
                      <a:pPr marL="91440">
                        <a:lnSpc>
                          <a:spcPct val="100000"/>
                        </a:lnSpc>
                        <a:spcBef>
                          <a:spcPts val="204"/>
                        </a:spcBef>
                      </a:pPr>
                      <a:r>
                        <a:rPr sz="2000" b="1" dirty="0"/>
                        <a:t>Excellence in</a:t>
                      </a:r>
                      <a:endParaRPr sz="2000" b="1"/>
                    </a:p>
                  </a:txBody>
                  <a:tcPr marL="0" marR="0" marT="26034" marB="0"/>
                </a:tc>
                <a:tc>
                  <a:txBody>
                    <a:bodyPr/>
                    <a:lstStyle/>
                    <a:p>
                      <a:pPr algn="ctr">
                        <a:lnSpc>
                          <a:spcPct val="100000"/>
                        </a:lnSpc>
                        <a:spcBef>
                          <a:spcPts val="204"/>
                        </a:spcBef>
                      </a:pPr>
                      <a:r>
                        <a:rPr sz="2000" b="1" dirty="0"/>
                        <a:t>Teaching</a:t>
                      </a:r>
                      <a:endParaRPr sz="2000" b="1"/>
                    </a:p>
                  </a:txBody>
                  <a:tcPr marL="0" marR="0" marT="26034" marB="0"/>
                </a:tc>
                <a:tc>
                  <a:txBody>
                    <a:bodyPr/>
                    <a:lstStyle/>
                    <a:p>
                      <a:pPr algn="ctr">
                        <a:lnSpc>
                          <a:spcPct val="100000"/>
                        </a:lnSpc>
                        <a:spcBef>
                          <a:spcPts val="204"/>
                        </a:spcBef>
                      </a:pPr>
                      <a:r>
                        <a:rPr sz="2000" b="1" dirty="0"/>
                        <a:t>Research</a:t>
                      </a:r>
                      <a:endParaRPr sz="2000" b="1"/>
                    </a:p>
                  </a:txBody>
                  <a:tcPr marL="0" marR="0" marT="26034" marB="0"/>
                </a:tc>
                <a:tc>
                  <a:txBody>
                    <a:bodyPr/>
                    <a:lstStyle/>
                    <a:p>
                      <a:pPr marL="635" algn="ctr">
                        <a:lnSpc>
                          <a:spcPct val="100000"/>
                        </a:lnSpc>
                        <a:spcBef>
                          <a:spcPts val="204"/>
                        </a:spcBef>
                      </a:pPr>
                      <a:r>
                        <a:rPr sz="2000" b="1" dirty="0"/>
                        <a:t>Service</a:t>
                      </a:r>
                    </a:p>
                  </a:txBody>
                  <a:tcPr marL="0" marR="0" marT="26034" marB="0"/>
                </a:tc>
                <a:extLst>
                  <a:ext uri="{0D108BD9-81ED-4DB2-BD59-A6C34878D82A}">
                    <a16:rowId xmlns:a16="http://schemas.microsoft.com/office/drawing/2014/main" val="10001"/>
                  </a:ext>
                </a:extLst>
              </a:tr>
              <a:tr h="591820">
                <a:tc>
                  <a:txBody>
                    <a:bodyPr/>
                    <a:lstStyle/>
                    <a:p>
                      <a:pPr marL="91440">
                        <a:lnSpc>
                          <a:spcPct val="100000"/>
                        </a:lnSpc>
                        <a:spcBef>
                          <a:spcPts val="204"/>
                        </a:spcBef>
                      </a:pPr>
                      <a:r>
                        <a:rPr dirty="0"/>
                        <a:t>Teaching</a:t>
                      </a:r>
                      <a:endParaRP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marL="1270" algn="ctr">
                        <a:lnSpc>
                          <a:spcPct val="100000"/>
                        </a:lnSpc>
                        <a:spcBef>
                          <a:spcPts val="204"/>
                        </a:spcBef>
                      </a:pPr>
                      <a:r>
                        <a:rPr dirty="0"/>
                        <a:t>--</a:t>
                      </a:r>
                      <a:endParaRPr/>
                    </a:p>
                  </a:txBody>
                  <a:tcPr marL="0" marR="0" marT="26034" marB="0"/>
                </a:tc>
                <a:extLst>
                  <a:ext uri="{0D108BD9-81ED-4DB2-BD59-A6C34878D82A}">
                    <a16:rowId xmlns:a16="http://schemas.microsoft.com/office/drawing/2014/main" val="10002"/>
                  </a:ext>
                </a:extLst>
              </a:tr>
              <a:tr h="591820">
                <a:tc>
                  <a:txBody>
                    <a:bodyPr/>
                    <a:lstStyle/>
                    <a:p>
                      <a:pPr marL="91440">
                        <a:lnSpc>
                          <a:spcPct val="100000"/>
                        </a:lnSpc>
                        <a:spcBef>
                          <a:spcPts val="204"/>
                        </a:spcBef>
                      </a:pPr>
                      <a:r>
                        <a:rPr dirty="0"/>
                        <a:t>Research</a:t>
                      </a:r>
                      <a:endParaRPr/>
                    </a:p>
                  </a:txBody>
                  <a:tcPr marL="0" marR="0" marT="26034" marB="0"/>
                </a:tc>
                <a:tc>
                  <a:txBody>
                    <a:bodyPr/>
                    <a:lstStyle/>
                    <a:p>
                      <a:pPr algn="ctr">
                        <a:lnSpc>
                          <a:spcPct val="100000"/>
                        </a:lnSpc>
                        <a:spcBef>
                          <a:spcPts val="204"/>
                        </a:spcBef>
                      </a:pPr>
                      <a:r>
                        <a:rPr dirty="0"/>
                        <a:t>--</a:t>
                      </a: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marL="1905" algn="ctr">
                        <a:lnSpc>
                          <a:spcPct val="100000"/>
                        </a:lnSpc>
                        <a:spcBef>
                          <a:spcPts val="204"/>
                        </a:spcBef>
                      </a:pPr>
                      <a:r>
                        <a:rPr dirty="0"/>
                        <a:t>--</a:t>
                      </a:r>
                      <a:endParaRPr/>
                    </a:p>
                  </a:txBody>
                  <a:tcPr marL="0" marR="0" marT="26034" marB="0"/>
                </a:tc>
                <a:extLst>
                  <a:ext uri="{0D108BD9-81ED-4DB2-BD59-A6C34878D82A}">
                    <a16:rowId xmlns:a16="http://schemas.microsoft.com/office/drawing/2014/main" val="10003"/>
                  </a:ext>
                </a:extLst>
              </a:tr>
              <a:tr h="591820">
                <a:tc>
                  <a:txBody>
                    <a:bodyPr/>
                    <a:lstStyle/>
                    <a:p>
                      <a:pPr marL="92075">
                        <a:lnSpc>
                          <a:spcPct val="100000"/>
                        </a:lnSpc>
                        <a:spcBef>
                          <a:spcPts val="204"/>
                        </a:spcBef>
                      </a:pPr>
                      <a:r>
                        <a:rPr dirty="0"/>
                        <a:t>Service</a:t>
                      </a:r>
                    </a:p>
                  </a:txBody>
                  <a:tcPr marL="0" marR="0" marT="26034" marB="0"/>
                </a:tc>
                <a:tc>
                  <a:txBody>
                    <a:bodyPr/>
                    <a:lstStyle/>
                    <a:p>
                      <a:pPr marL="635" algn="ctr">
                        <a:lnSpc>
                          <a:spcPct val="100000"/>
                        </a:lnSpc>
                        <a:spcBef>
                          <a:spcPts val="204"/>
                        </a:spcBef>
                      </a:pPr>
                      <a:r>
                        <a:rPr dirty="0"/>
                        <a:t>--</a:t>
                      </a:r>
                      <a:endParaRPr/>
                    </a:p>
                  </a:txBody>
                  <a:tcPr marL="0" marR="0" marT="26034" marB="0"/>
                </a:tc>
                <a:tc>
                  <a:txBody>
                    <a:bodyPr/>
                    <a:lstStyle/>
                    <a:p>
                      <a:pPr algn="ctr">
                        <a:lnSpc>
                          <a:spcPct val="100000"/>
                        </a:lnSpc>
                        <a:spcBef>
                          <a:spcPts val="204"/>
                        </a:spcBef>
                      </a:pPr>
                      <a:r>
                        <a:rPr dirty="0"/>
                        <a:t>X</a:t>
                      </a:r>
                      <a:endParaRPr/>
                    </a:p>
                  </a:txBody>
                  <a:tcPr marL="0" marR="0" marT="26034" marB="0"/>
                </a:tc>
                <a:tc>
                  <a:txBody>
                    <a:bodyPr/>
                    <a:lstStyle/>
                    <a:p>
                      <a:pPr marL="1905" algn="ctr">
                        <a:lnSpc>
                          <a:spcPct val="100000"/>
                        </a:lnSpc>
                        <a:spcBef>
                          <a:spcPts val="204"/>
                        </a:spcBef>
                      </a:pPr>
                      <a:r>
                        <a:rPr dirty="0"/>
                        <a:t>X</a:t>
                      </a:r>
                      <a:endParaRPr/>
                    </a:p>
                  </a:txBody>
                  <a:tcPr marL="0" marR="0" marT="26034" marB="0"/>
                </a:tc>
                <a:extLst>
                  <a:ext uri="{0D108BD9-81ED-4DB2-BD59-A6C34878D82A}">
                    <a16:rowId xmlns:a16="http://schemas.microsoft.com/office/drawing/2014/main" val="10004"/>
                  </a:ext>
                </a:extLst>
              </a:tr>
              <a:tr h="822960">
                <a:tc>
                  <a:txBody>
                    <a:bodyPr/>
                    <a:lstStyle/>
                    <a:p>
                      <a:pPr marL="92075" marR="643890">
                        <a:lnSpc>
                          <a:spcPct val="100000"/>
                        </a:lnSpc>
                        <a:spcBef>
                          <a:spcPts val="204"/>
                        </a:spcBef>
                      </a:pPr>
                      <a:r>
                        <a:rPr dirty="0"/>
                        <a:t>Balanced case- binned</a:t>
                      </a:r>
                    </a:p>
                  </a:txBody>
                  <a:tcPr marL="0" marR="0" marT="26034" marB="0">
                    <a:noFill/>
                  </a:tcPr>
                </a:tc>
                <a:tc>
                  <a:txBody>
                    <a:bodyPr/>
                    <a:lstStyle/>
                    <a:p>
                      <a:pPr marL="1270" algn="ctr">
                        <a:lnSpc>
                          <a:spcPct val="100000"/>
                        </a:lnSpc>
                        <a:spcBef>
                          <a:spcPts val="204"/>
                        </a:spcBef>
                      </a:pPr>
                      <a:r>
                        <a:rPr dirty="0"/>
                        <a:t>X</a:t>
                      </a:r>
                    </a:p>
                  </a:txBody>
                  <a:tcPr marL="0" marR="0" marT="26034" marB="0">
                    <a:noFill/>
                  </a:tcPr>
                </a:tc>
                <a:tc>
                  <a:txBody>
                    <a:bodyPr/>
                    <a:lstStyle/>
                    <a:p>
                      <a:pPr marL="635" algn="ctr">
                        <a:lnSpc>
                          <a:spcPct val="100000"/>
                        </a:lnSpc>
                        <a:spcBef>
                          <a:spcPts val="204"/>
                        </a:spcBef>
                      </a:pPr>
                      <a:r>
                        <a:rPr dirty="0"/>
                        <a:t>X</a:t>
                      </a:r>
                    </a:p>
                  </a:txBody>
                  <a:tcPr marL="0" marR="0" marT="26034" marB="0">
                    <a:noFill/>
                  </a:tcPr>
                </a:tc>
                <a:tc>
                  <a:txBody>
                    <a:bodyPr/>
                    <a:lstStyle/>
                    <a:p>
                      <a:pPr marL="2540" algn="ctr">
                        <a:lnSpc>
                          <a:spcPct val="100000"/>
                        </a:lnSpc>
                        <a:spcBef>
                          <a:spcPts val="204"/>
                        </a:spcBef>
                      </a:pPr>
                      <a:r>
                        <a:rPr lang="en-US" dirty="0"/>
                        <a:t>--</a:t>
                      </a:r>
                      <a:endParaRPr dirty="0"/>
                    </a:p>
                  </a:txBody>
                  <a:tcPr marL="0" marR="0" marT="26034" marB="0">
                    <a:noFill/>
                  </a:tcPr>
                </a:tc>
                <a:extLst>
                  <a:ext uri="{0D108BD9-81ED-4DB2-BD59-A6C34878D82A}">
                    <a16:rowId xmlns:a16="http://schemas.microsoft.com/office/drawing/2014/main" val="10005"/>
                  </a:ext>
                </a:extLst>
              </a:tr>
              <a:tr h="822960">
                <a:tc>
                  <a:txBody>
                    <a:bodyPr/>
                    <a:lstStyle/>
                    <a:p>
                      <a:pPr marL="92710" marR="1147445">
                        <a:lnSpc>
                          <a:spcPct val="100000"/>
                        </a:lnSpc>
                        <a:spcBef>
                          <a:spcPts val="204"/>
                        </a:spcBef>
                      </a:pPr>
                      <a:r>
                        <a:rPr b="1" dirty="0"/>
                        <a:t>Balanced- Integrative</a:t>
                      </a:r>
                    </a:p>
                  </a:txBody>
                  <a:tcPr marL="0" marR="0" marT="26034" marB="0">
                    <a:solidFill>
                      <a:schemeClr val="accent2">
                        <a:lumMod val="40000"/>
                        <a:lumOff val="60000"/>
                      </a:schemeClr>
                    </a:solidFill>
                  </a:tcPr>
                </a:tc>
                <a:tc gridSpan="3">
                  <a:txBody>
                    <a:bodyPr/>
                    <a:lstStyle/>
                    <a:p>
                      <a:pPr marL="1713230" marR="855980" indent="-848994">
                        <a:lnSpc>
                          <a:spcPct val="100000"/>
                        </a:lnSpc>
                        <a:spcBef>
                          <a:spcPts val="229"/>
                        </a:spcBef>
                      </a:pPr>
                      <a:r>
                        <a:rPr b="1" dirty="0"/>
                        <a:t>peer-reviewed scholarship required, need not be binned</a:t>
                      </a:r>
                    </a:p>
                  </a:txBody>
                  <a:tcPr marL="0" marR="0" marT="29209" marB="0">
                    <a:solidFill>
                      <a:schemeClr val="accent2">
                        <a:lumMod val="40000"/>
                        <a:lumOff val="60000"/>
                      </a:scheme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10" name="object 7">
            <a:extLst>
              <a:ext uri="{FF2B5EF4-FFF2-40B4-BE49-F238E27FC236}">
                <a16:creationId xmlns:a16="http://schemas.microsoft.com/office/drawing/2014/main" id="{99D85D8B-ABCC-5C06-5C7F-172C8B4E2D7F}"/>
              </a:ext>
            </a:extLst>
          </p:cNvPr>
          <p:cNvSpPr txBox="1">
            <a:spLocks/>
          </p:cNvSpPr>
          <p:nvPr/>
        </p:nvSpPr>
        <p:spPr>
          <a:xfrm>
            <a:off x="115747" y="5696549"/>
            <a:ext cx="8611564" cy="505908"/>
          </a:xfrm>
          <a:prstGeom prst="rect">
            <a:avLst/>
          </a:prstGeom>
        </p:spPr>
        <p:txBody>
          <a:bodyPr vert="horz" wrap="square" lIns="0" tIns="13335" rIns="0" bIns="0" rtlCol="0" anchor="ctr">
            <a:spAutoFit/>
          </a:bodyPr>
          <a:lstStyle>
            <a:lvl1pPr algn="l" defTabSz="457200" rtl="0" eaLnBrk="1" latinLnBrk="0" hangingPunct="1">
              <a:spcBef>
                <a:spcPct val="0"/>
              </a:spcBef>
              <a:buNone/>
              <a:defRPr sz="3200" b="1" i="0" kern="100" spc="0">
                <a:solidFill>
                  <a:srgbClr val="404041"/>
                </a:solidFill>
                <a:latin typeface="Arial"/>
                <a:ea typeface="+mj-ea"/>
                <a:cs typeface="Arial"/>
              </a:defRPr>
            </a:lvl1pPr>
          </a:lstStyle>
          <a:p>
            <a:pPr marL="12700">
              <a:spcBef>
                <a:spcPts val="105"/>
              </a:spcBef>
            </a:pPr>
            <a:r>
              <a:rPr lang="en-US" sz="1600" b="0" spc="-20" dirty="0">
                <a:solidFill>
                  <a:srgbClr val="000000"/>
                </a:solidFill>
                <a:latin typeface="BentonSans Regular"/>
                <a:cs typeface="BentonSans Regular"/>
              </a:rPr>
              <a:t>Binning: for grants, presentations, and publications, each one is designated with one “area” in teaching, research, or service.</a:t>
            </a:r>
            <a:endParaRPr lang="en-US" sz="1600" b="0" spc="-10" dirty="0">
              <a:solidFill>
                <a:srgbClr val="000000"/>
              </a:solidFill>
              <a:latin typeface="BentonSans Regular"/>
              <a:cs typeface="BentonSans Regul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DA1-111A-F7F3-B220-0F17D673DBC3}"/>
              </a:ext>
            </a:extLst>
          </p:cNvPr>
          <p:cNvSpPr>
            <a:spLocks noGrp="1"/>
          </p:cNvSpPr>
          <p:nvPr>
            <p:ph type="ctrTitle"/>
          </p:nvPr>
        </p:nvSpPr>
        <p:spPr/>
        <p:txBody>
          <a:bodyPr/>
          <a:lstStyle/>
          <a:p>
            <a:r>
              <a:rPr lang="en-US" dirty="0"/>
              <a:t>Document Your Impact</a:t>
            </a:r>
          </a:p>
        </p:txBody>
      </p:sp>
      <p:sp>
        <p:nvSpPr>
          <p:cNvPr id="3" name="Text Placeholder 2">
            <a:extLst>
              <a:ext uri="{FF2B5EF4-FFF2-40B4-BE49-F238E27FC236}">
                <a16:creationId xmlns:a16="http://schemas.microsoft.com/office/drawing/2014/main" id="{EB4A6AB4-2F15-90BA-8D62-BD2B65923781}"/>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7B00059-FB27-9F36-3A66-46AB395C1771}"/>
              </a:ext>
            </a:extLst>
          </p:cNvPr>
          <p:cNvSpPr>
            <a:spLocks noGrp="1"/>
          </p:cNvSpPr>
          <p:nvPr>
            <p:ph idx="1"/>
          </p:nvPr>
        </p:nvSpPr>
        <p:spPr/>
        <p:txBody>
          <a:bodyPr/>
          <a:lstStyle/>
          <a:p>
            <a:pPr marL="285750" indent="-285750">
              <a:buFont typeface="Arial" panose="020B0604020202020204" pitchFamily="34" charset="0"/>
              <a:buChar char="•"/>
            </a:pPr>
            <a:r>
              <a:rPr lang="en-US" dirty="0"/>
              <a:t>For both traditional and non-traditional forms of dissemination (everything besides journal articles with citation indexes), librarians can help you make it 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will show you how to preserve it for future retrieval and boost citations (</a:t>
            </a:r>
            <a:r>
              <a:rPr lang="en-US" dirty="0">
                <a:hlinkClick r:id="rId2"/>
              </a:rPr>
              <a:t>ScholarWorks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They will help you document impact (</a:t>
            </a:r>
            <a:r>
              <a:rPr lang="en-US" dirty="0">
                <a:hlinkClick r:id="rId3"/>
              </a:rPr>
              <a:t>Research Metrics</a:t>
            </a:r>
            <a:r>
              <a:rPr lang="en-US" dirty="0"/>
              <a:t>)</a:t>
            </a:r>
          </a:p>
          <a:p>
            <a:endParaRPr lang="en-US" dirty="0"/>
          </a:p>
        </p:txBody>
      </p:sp>
    </p:spTree>
    <p:extLst>
      <p:ext uri="{BB962C8B-B14F-4D97-AF65-F5344CB8AC3E}">
        <p14:creationId xmlns:p14="http://schemas.microsoft.com/office/powerpoint/2010/main" val="105365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Agenda</a:t>
            </a:r>
          </a:p>
        </p:txBody>
      </p:sp>
      <p:sp>
        <p:nvSpPr>
          <p:cNvPr id="5" name="Content Placeholder 4"/>
          <p:cNvSpPr>
            <a:spLocks noGrp="1"/>
          </p:cNvSpPr>
          <p:nvPr>
            <p:ph idx="1"/>
          </p:nvPr>
        </p:nvSpPr>
        <p:spPr/>
        <p:txBody>
          <a:bodyPr>
            <a:normAutofit/>
          </a:bodyPr>
          <a:lstStyle/>
          <a:p>
            <a:r>
              <a:rPr lang="en-US" sz="2000" dirty="0"/>
              <a:t>Campus definition of the balanced-integrative cases</a:t>
            </a:r>
          </a:p>
          <a:p>
            <a:pPr lvl="1">
              <a:spcAft>
                <a:spcPts val="0"/>
              </a:spcAft>
            </a:pPr>
            <a:r>
              <a:rPr lang="en-US" sz="1800" dirty="0">
                <a:solidFill>
                  <a:schemeClr val="bg1"/>
                </a:solidFill>
              </a:rPr>
              <a:t>Integrative DEI Case</a:t>
            </a:r>
          </a:p>
          <a:p>
            <a:pPr lvl="1">
              <a:spcAft>
                <a:spcPts val="0"/>
              </a:spcAft>
            </a:pPr>
            <a:r>
              <a:rPr lang="en-US" sz="1800" dirty="0">
                <a:solidFill>
                  <a:schemeClr val="bg1"/>
                </a:solidFill>
              </a:rPr>
              <a:t>Integrative Thematic Case</a:t>
            </a:r>
          </a:p>
          <a:p>
            <a:r>
              <a:rPr lang="en-US" sz="2000" dirty="0"/>
              <a:t>DEI Philosophy and Candidate Statement</a:t>
            </a:r>
          </a:p>
          <a:p>
            <a:r>
              <a:rPr lang="en-US" sz="2000" dirty="0"/>
              <a:t>Documenting impact</a:t>
            </a:r>
          </a:p>
          <a:p>
            <a:r>
              <a:rPr lang="en-US" sz="2000" dirty="0"/>
              <a:t>Integrative IUPUI P&amp;T CV</a:t>
            </a:r>
          </a:p>
          <a:p>
            <a:r>
              <a:rPr lang="en-US" sz="2000" dirty="0"/>
              <a:t>Managing balanced cases</a:t>
            </a:r>
          </a:p>
          <a:p>
            <a:r>
              <a:rPr lang="en-US" sz="2000" dirty="0"/>
              <a:t>Discussion</a:t>
            </a:r>
            <a:br>
              <a:rPr lang="en-US" sz="2000" dirty="0"/>
            </a:br>
            <a:endParaRPr lang="en-US" sz="2000" dirty="0"/>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6875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0DCF1-E23F-DB4D-AE05-ED12D6BE08C4}"/>
              </a:ext>
            </a:extLst>
          </p:cNvPr>
          <p:cNvSpPr>
            <a:spLocks noGrp="1"/>
          </p:cNvSpPr>
          <p:nvPr>
            <p:ph type="title"/>
          </p:nvPr>
        </p:nvSpPr>
        <p:spPr>
          <a:xfrm>
            <a:off x="506693" y="3416048"/>
            <a:ext cx="7155747" cy="1486152"/>
          </a:xfrm>
        </p:spPr>
        <p:txBody>
          <a:bodyPr/>
          <a:lstStyle/>
          <a:p>
            <a:r>
              <a:rPr lang="en-US" dirty="0"/>
              <a:t>Integrative IUPUI P&amp;T CV</a:t>
            </a:r>
            <a:endParaRPr lang="en-US" sz="4400" dirty="0"/>
          </a:p>
        </p:txBody>
      </p:sp>
      <p:sp>
        <p:nvSpPr>
          <p:cNvPr id="6" name="Text Placeholder 5">
            <a:extLst>
              <a:ext uri="{FF2B5EF4-FFF2-40B4-BE49-F238E27FC236}">
                <a16:creationId xmlns:a16="http://schemas.microsoft.com/office/drawing/2014/main" id="{E1528807-B334-C5BE-779E-2E63BAF7B9F3}"/>
              </a:ext>
            </a:extLst>
          </p:cNvPr>
          <p:cNvSpPr>
            <a:spLocks noGrp="1"/>
          </p:cNvSpPr>
          <p:nvPr>
            <p:ph type="body" sz="quarter" idx="10"/>
          </p:nvPr>
        </p:nvSpPr>
        <p:spPr>
          <a:xfrm>
            <a:off x="526130" y="2945804"/>
            <a:ext cx="7424069" cy="483196"/>
          </a:xfrm>
        </p:spPr>
        <p:txBody>
          <a:bodyPr/>
          <a:lstStyle/>
          <a:p>
            <a:endParaRPr lang="en-US" dirty="0"/>
          </a:p>
        </p:txBody>
      </p:sp>
    </p:spTree>
    <p:extLst>
      <p:ext uri="{BB962C8B-B14F-4D97-AF65-F5344CB8AC3E}">
        <p14:creationId xmlns:p14="http://schemas.microsoft.com/office/powerpoint/2010/main" val="385229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C4C4A-E435-6BB5-4E98-86E098FB7994}"/>
              </a:ext>
            </a:extLst>
          </p:cNvPr>
          <p:cNvSpPr>
            <a:spLocks noGrp="1"/>
          </p:cNvSpPr>
          <p:nvPr>
            <p:ph type="ctrTitle"/>
          </p:nvPr>
        </p:nvSpPr>
        <p:spPr/>
        <p:txBody>
          <a:bodyPr/>
          <a:lstStyle/>
          <a:p>
            <a:r>
              <a:rPr lang="en-US" dirty="0"/>
              <a:t>DMAI Method</a:t>
            </a:r>
          </a:p>
        </p:txBody>
      </p:sp>
      <p:sp>
        <p:nvSpPr>
          <p:cNvPr id="6" name="Text Placeholder 5">
            <a:extLst>
              <a:ext uri="{FF2B5EF4-FFF2-40B4-BE49-F238E27FC236}">
                <a16:creationId xmlns:a16="http://schemas.microsoft.com/office/drawing/2014/main" id="{8A75DB9C-DDE3-202A-6AFE-65163EC01DA1}"/>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0EF749EF-AE8C-E146-51A0-DE489A5459C5}"/>
              </a:ext>
            </a:extLst>
          </p:cNvPr>
          <p:cNvSpPr>
            <a:spLocks noGrp="1"/>
          </p:cNvSpPr>
          <p:nvPr>
            <p:ph idx="1"/>
          </p:nvPr>
        </p:nvSpPr>
        <p:spPr/>
        <p:txBody>
          <a:bodyPr/>
          <a:lstStyle/>
          <a:p>
            <a:r>
              <a:rPr lang="en-US" dirty="0"/>
              <a:t>Generate a course/teaching listing using Rapid Reports</a:t>
            </a:r>
          </a:p>
          <a:p>
            <a:r>
              <a:rPr lang="en-US" dirty="0"/>
              <a:t>Generate an Integrative IUPUI P&amp;T CV using Rapid Report</a:t>
            </a:r>
          </a:p>
          <a:p>
            <a:r>
              <a:rPr lang="en-US" dirty="0"/>
              <a:t>Delete the course listing in the Integrative CV and paste in the Courses report</a:t>
            </a:r>
          </a:p>
          <a:p>
            <a:r>
              <a:rPr lang="en-US" dirty="0"/>
              <a:t>Fine tune as needed</a:t>
            </a:r>
          </a:p>
          <a:p>
            <a:endParaRPr lang="en-US" dirty="0"/>
          </a:p>
        </p:txBody>
      </p:sp>
    </p:spTree>
    <p:extLst>
      <p:ext uri="{BB962C8B-B14F-4D97-AF65-F5344CB8AC3E}">
        <p14:creationId xmlns:p14="http://schemas.microsoft.com/office/powerpoint/2010/main" val="270762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C4C4A-E435-6BB5-4E98-86E098FB7994}"/>
              </a:ext>
            </a:extLst>
          </p:cNvPr>
          <p:cNvSpPr>
            <a:spLocks noGrp="1"/>
          </p:cNvSpPr>
          <p:nvPr>
            <p:ph type="ctrTitle"/>
          </p:nvPr>
        </p:nvSpPr>
        <p:spPr/>
        <p:txBody>
          <a:bodyPr/>
          <a:lstStyle/>
          <a:p>
            <a:r>
              <a:rPr lang="en-US" dirty="0"/>
              <a:t>Non-DMAI Method</a:t>
            </a:r>
          </a:p>
        </p:txBody>
      </p:sp>
      <p:sp>
        <p:nvSpPr>
          <p:cNvPr id="6" name="Text Placeholder 5">
            <a:extLst>
              <a:ext uri="{FF2B5EF4-FFF2-40B4-BE49-F238E27FC236}">
                <a16:creationId xmlns:a16="http://schemas.microsoft.com/office/drawing/2014/main" id="{8A75DB9C-DDE3-202A-6AFE-65163EC01DA1}"/>
              </a:ext>
            </a:extLst>
          </p:cNvPr>
          <p:cNvSpPr>
            <a:spLocks noGrp="1"/>
          </p:cNvSpPr>
          <p:nvPr>
            <p:ph type="body" sz="quarter" idx="10"/>
          </p:nvPr>
        </p:nvSpPr>
        <p:spPr/>
        <p:txBody>
          <a:bodyPr/>
          <a:lstStyle/>
          <a:p>
            <a:endParaRPr lang="en-US"/>
          </a:p>
        </p:txBody>
      </p:sp>
      <p:sp>
        <p:nvSpPr>
          <p:cNvPr id="5" name="Content Placeholder 4">
            <a:extLst>
              <a:ext uri="{FF2B5EF4-FFF2-40B4-BE49-F238E27FC236}">
                <a16:creationId xmlns:a16="http://schemas.microsoft.com/office/drawing/2014/main" id="{0EF749EF-AE8C-E146-51A0-DE489A5459C5}"/>
              </a:ext>
            </a:extLst>
          </p:cNvPr>
          <p:cNvSpPr>
            <a:spLocks noGrp="1"/>
          </p:cNvSpPr>
          <p:nvPr>
            <p:ph idx="1"/>
          </p:nvPr>
        </p:nvSpPr>
        <p:spPr/>
        <p:txBody>
          <a:bodyPr/>
          <a:lstStyle/>
          <a:p>
            <a:r>
              <a:rPr lang="en-US" dirty="0"/>
              <a:t>Generate a course/teaching listing using Rapid Reports</a:t>
            </a:r>
          </a:p>
          <a:p>
            <a:r>
              <a:rPr lang="en-US" dirty="0"/>
              <a:t>Use other systems to generate lists of:</a:t>
            </a:r>
          </a:p>
          <a:p>
            <a:pPr lvl="1"/>
            <a:r>
              <a:rPr lang="en-US" dirty="0"/>
              <a:t>Grants: use DMAI or the IU grants management system. Include PI name, grant name, funder, your status, grant total, your amount (if different), begin and end dates, and percent effort (if applicable)</a:t>
            </a:r>
          </a:p>
          <a:p>
            <a:pPr lvl="1"/>
            <a:r>
              <a:rPr lang="en-US" dirty="0"/>
              <a:t>Professional development: Activities you have attended. Presentations you have provided yourself as the instructor are listed either as presentations or as non-course teaching items.</a:t>
            </a:r>
          </a:p>
          <a:p>
            <a:r>
              <a:rPr lang="en-US" dirty="0"/>
              <a:t>Paste courses, grants, and professional development into a disciplinary CV</a:t>
            </a:r>
          </a:p>
          <a:p>
            <a:r>
              <a:rPr lang="en-US" dirty="0"/>
              <a:t>Fine tune as needed</a:t>
            </a:r>
          </a:p>
          <a:p>
            <a:endParaRPr lang="en-US" dirty="0"/>
          </a:p>
        </p:txBody>
      </p:sp>
    </p:spTree>
    <p:extLst>
      <p:ext uri="{BB962C8B-B14F-4D97-AF65-F5344CB8AC3E}">
        <p14:creationId xmlns:p14="http://schemas.microsoft.com/office/powerpoint/2010/main" val="2452146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EC52-456D-8304-C6EA-0B708F18354C}"/>
              </a:ext>
            </a:extLst>
          </p:cNvPr>
          <p:cNvSpPr>
            <a:spLocks noGrp="1"/>
          </p:cNvSpPr>
          <p:nvPr>
            <p:ph type="ctrTitle"/>
          </p:nvPr>
        </p:nvSpPr>
        <p:spPr/>
        <p:txBody>
          <a:bodyPr/>
          <a:lstStyle/>
          <a:p>
            <a:r>
              <a:rPr lang="en-US" dirty="0"/>
              <a:t>Fine Tuning</a:t>
            </a:r>
          </a:p>
        </p:txBody>
      </p:sp>
      <p:sp>
        <p:nvSpPr>
          <p:cNvPr id="3" name="Text Placeholder 2">
            <a:extLst>
              <a:ext uri="{FF2B5EF4-FFF2-40B4-BE49-F238E27FC236}">
                <a16:creationId xmlns:a16="http://schemas.microsoft.com/office/drawing/2014/main" id="{14971F74-BA15-429E-4283-8345C62C0C83}"/>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A7436117-AEFB-3FBF-A958-789D84E80F93}"/>
              </a:ext>
            </a:extLst>
          </p:cNvPr>
          <p:cNvSpPr>
            <a:spLocks noGrp="1"/>
          </p:cNvSpPr>
          <p:nvPr>
            <p:ph idx="1"/>
          </p:nvPr>
        </p:nvSpPr>
        <p:spPr/>
        <p:txBody>
          <a:bodyPr/>
          <a:lstStyle/>
          <a:p>
            <a:pPr algn="l">
              <a:buFont typeface="Arial" panose="020B0604020202020204" pitchFamily="34" charset="0"/>
              <a:buChar char="•"/>
            </a:pPr>
            <a:r>
              <a:rPr lang="en-US" b="0" i="0" u="none" strike="noStrike" dirty="0">
                <a:solidFill>
                  <a:srgbClr val="45382B"/>
                </a:solidFill>
                <a:effectLst/>
                <a:latin typeface="BentonSansRegular" panose="02000503000000020004" pitchFamily="2" charset="77"/>
              </a:rPr>
              <a:t>Add any notations that are useful for items: *for in-rank, # for DEI-related items, and dagger for student co-authors. If you use other notations, explain them for the reader. You may, but do not need to, indicate if some items are particularly relevant to teaching (T), research (R/CA), or service (S)</a:t>
            </a:r>
          </a:p>
          <a:p>
            <a:pPr algn="l">
              <a:buFont typeface="Arial" panose="020B0604020202020204" pitchFamily="34" charset="0"/>
              <a:buChar char="•"/>
            </a:pPr>
            <a:r>
              <a:rPr lang="en-US" b="0" i="0" u="none" strike="noStrike" dirty="0">
                <a:solidFill>
                  <a:srgbClr val="45382B"/>
                </a:solidFill>
                <a:effectLst/>
                <a:latin typeface="BentonSansRegular" panose="02000503000000020004" pitchFamily="2" charset="77"/>
              </a:rPr>
              <a:t>Include items that are projects rather than publications—find an appropriate place and describe them the way they would appear in a work resume </a:t>
            </a:r>
          </a:p>
          <a:p>
            <a:pPr algn="l">
              <a:buFont typeface="Arial" panose="020B0604020202020204" pitchFamily="34" charset="0"/>
              <a:buChar char="•"/>
            </a:pPr>
            <a:r>
              <a:rPr lang="en-US" b="0" i="0" u="none" strike="noStrike" dirty="0">
                <a:solidFill>
                  <a:srgbClr val="45382B"/>
                </a:solidFill>
                <a:effectLst/>
                <a:latin typeface="BentonSansRegular" panose="02000503000000020004" pitchFamily="2" charset="77"/>
              </a:rPr>
              <a:t>Check the grants listing:  this will auto-load with any IU-managed grants. Add any if needed</a:t>
            </a:r>
          </a:p>
          <a:p>
            <a:pPr algn="l">
              <a:buFont typeface="Arial" panose="020B0604020202020204" pitchFamily="34" charset="0"/>
              <a:buChar char="•"/>
            </a:pPr>
            <a:r>
              <a:rPr lang="en-US" b="0" i="0" u="none" strike="noStrike" dirty="0">
                <a:solidFill>
                  <a:srgbClr val="45382B"/>
                </a:solidFill>
                <a:effectLst/>
                <a:latin typeface="BentonSansRegular" panose="02000503000000020004" pitchFamily="2" charset="77"/>
              </a:rPr>
              <a:t>Delete any extra wording or instructions </a:t>
            </a:r>
          </a:p>
          <a:p>
            <a:pPr algn="l">
              <a:buFont typeface="Arial" panose="020B0604020202020204" pitchFamily="34" charset="0"/>
              <a:buChar char="•"/>
            </a:pPr>
            <a:r>
              <a:rPr lang="en-US" b="0" i="0" u="none" strike="noStrike" dirty="0">
                <a:solidFill>
                  <a:srgbClr val="45382B"/>
                </a:solidFill>
                <a:effectLst/>
                <a:latin typeface="BentonSansRegular" panose="02000503000000020004" pitchFamily="2" charset="77"/>
              </a:rPr>
              <a:t>Include links to sites/electronic materials if available</a:t>
            </a:r>
          </a:p>
          <a:p>
            <a:pPr algn="l">
              <a:buFont typeface="Arial" panose="020B0604020202020204" pitchFamily="34" charset="0"/>
              <a:buChar char="•"/>
            </a:pPr>
            <a:r>
              <a:rPr lang="en-US" b="0" i="0" u="none" strike="noStrike" dirty="0">
                <a:solidFill>
                  <a:srgbClr val="45382B"/>
                </a:solidFill>
                <a:effectLst/>
                <a:latin typeface="BentonSansBold" panose="02000503000000020004" pitchFamily="2" charset="77"/>
              </a:rPr>
              <a:t>Must be uploaded as a PDF within </a:t>
            </a:r>
            <a:r>
              <a:rPr lang="en-US" b="0" i="0" u="none" strike="noStrike" dirty="0" err="1">
                <a:solidFill>
                  <a:srgbClr val="45382B"/>
                </a:solidFill>
                <a:effectLst/>
                <a:latin typeface="BentonSansBold" panose="02000503000000020004" pitchFamily="2" charset="77"/>
              </a:rPr>
              <a:t>eDossier</a:t>
            </a:r>
            <a:endParaRPr lang="en-US" b="0" i="0" u="none" strike="noStrike" dirty="0">
              <a:solidFill>
                <a:srgbClr val="45382B"/>
              </a:solidFill>
              <a:effectLst/>
              <a:latin typeface="BentonSansRegular" panose="02000503000000020004" pitchFamily="2" charset="77"/>
            </a:endParaRPr>
          </a:p>
          <a:p>
            <a:endParaRPr lang="en-US" dirty="0"/>
          </a:p>
        </p:txBody>
      </p:sp>
    </p:spTree>
    <p:extLst>
      <p:ext uri="{BB962C8B-B14F-4D97-AF65-F5344CB8AC3E}">
        <p14:creationId xmlns:p14="http://schemas.microsoft.com/office/powerpoint/2010/main" val="1717062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727B-6D35-ABF4-5689-2B9E0DD1C02B}"/>
              </a:ext>
            </a:extLst>
          </p:cNvPr>
          <p:cNvSpPr>
            <a:spLocks noGrp="1"/>
          </p:cNvSpPr>
          <p:nvPr>
            <p:ph type="ctrTitle"/>
          </p:nvPr>
        </p:nvSpPr>
        <p:spPr/>
        <p:txBody>
          <a:bodyPr/>
          <a:lstStyle/>
          <a:p>
            <a:r>
              <a:rPr lang="en-US" dirty="0"/>
              <a:t>New! </a:t>
            </a:r>
            <a:r>
              <a:rPr lang="en-US" dirty="0">
                <a:hlinkClick r:id="rId2"/>
              </a:rPr>
              <a:t>CV Formatter</a:t>
            </a:r>
            <a:endParaRPr lang="en-US" dirty="0"/>
          </a:p>
        </p:txBody>
      </p:sp>
      <p:sp>
        <p:nvSpPr>
          <p:cNvPr id="5" name="Content Placeholder 4">
            <a:extLst>
              <a:ext uri="{FF2B5EF4-FFF2-40B4-BE49-F238E27FC236}">
                <a16:creationId xmlns:a16="http://schemas.microsoft.com/office/drawing/2014/main" id="{26E70B98-09FE-8320-8B69-E1C1A5BF208A}"/>
              </a:ext>
            </a:extLst>
          </p:cNvPr>
          <p:cNvSpPr>
            <a:spLocks noGrp="1"/>
          </p:cNvSpPr>
          <p:nvPr>
            <p:ph idx="1"/>
          </p:nvPr>
        </p:nvSpPr>
        <p:spPr/>
        <p:txBody>
          <a:bodyPr/>
          <a:lstStyle/>
          <a:p>
            <a:pPr marL="0" indent="0">
              <a:buNone/>
            </a:pPr>
            <a:r>
              <a:rPr lang="en-US" dirty="0">
                <a:solidFill>
                  <a:schemeClr val="tx1"/>
                </a:solidFill>
              </a:rPr>
              <a:t>Requires 3 things:</a:t>
            </a:r>
          </a:p>
          <a:p>
            <a:r>
              <a:rPr lang="en-US" dirty="0">
                <a:solidFill>
                  <a:schemeClr val="tx1"/>
                </a:solidFill>
              </a:rPr>
              <a:t>The Courses report from DMAI</a:t>
            </a:r>
          </a:p>
          <a:p>
            <a:r>
              <a:rPr lang="en-US" dirty="0">
                <a:solidFill>
                  <a:schemeClr val="tx1"/>
                </a:solidFill>
              </a:rPr>
              <a:t>Listing of grants from DMAI or GMT</a:t>
            </a:r>
          </a:p>
          <a:p>
            <a:r>
              <a:rPr lang="en-US" dirty="0">
                <a:solidFill>
                  <a:schemeClr val="tx1"/>
                </a:solidFill>
              </a:rPr>
              <a:t>Regular, up-to-date disciplinary CV</a:t>
            </a:r>
          </a:p>
          <a:p>
            <a:endParaRPr lang="en-US" dirty="0"/>
          </a:p>
        </p:txBody>
      </p:sp>
      <p:sp>
        <p:nvSpPr>
          <p:cNvPr id="7" name="Text Placeholder 6">
            <a:extLst>
              <a:ext uri="{FF2B5EF4-FFF2-40B4-BE49-F238E27FC236}">
                <a16:creationId xmlns:a16="http://schemas.microsoft.com/office/drawing/2014/main" id="{E10F511C-634B-D702-D0DA-D65913FB64C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58167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0DCF1-E23F-DB4D-AE05-ED12D6BE08C4}"/>
              </a:ext>
            </a:extLst>
          </p:cNvPr>
          <p:cNvSpPr>
            <a:spLocks noGrp="1"/>
          </p:cNvSpPr>
          <p:nvPr>
            <p:ph type="title"/>
          </p:nvPr>
        </p:nvSpPr>
        <p:spPr>
          <a:xfrm>
            <a:off x="506694" y="3416048"/>
            <a:ext cx="6802482" cy="1486152"/>
          </a:xfrm>
        </p:spPr>
        <p:txBody>
          <a:bodyPr/>
          <a:lstStyle/>
          <a:p>
            <a:r>
              <a:rPr lang="en-US" dirty="0"/>
              <a:t>Managing balanced cases</a:t>
            </a:r>
          </a:p>
        </p:txBody>
      </p:sp>
      <p:sp>
        <p:nvSpPr>
          <p:cNvPr id="6" name="Text Placeholder 5">
            <a:extLst>
              <a:ext uri="{FF2B5EF4-FFF2-40B4-BE49-F238E27FC236}">
                <a16:creationId xmlns:a16="http://schemas.microsoft.com/office/drawing/2014/main" id="{E1528807-B334-C5BE-779E-2E63BAF7B9F3}"/>
              </a:ext>
            </a:extLst>
          </p:cNvPr>
          <p:cNvSpPr>
            <a:spLocks noGrp="1"/>
          </p:cNvSpPr>
          <p:nvPr>
            <p:ph type="body" sz="quarter" idx="10"/>
          </p:nvPr>
        </p:nvSpPr>
        <p:spPr>
          <a:xfrm>
            <a:off x="526130" y="2945804"/>
            <a:ext cx="7424069" cy="483196"/>
          </a:xfrm>
        </p:spPr>
        <p:txBody>
          <a:bodyPr/>
          <a:lstStyle/>
          <a:p>
            <a:r>
              <a:rPr lang="en-US" dirty="0"/>
              <a:t>Balanced cases are unusual and unique. OAA and your school are happy to give you individual advice.</a:t>
            </a:r>
          </a:p>
        </p:txBody>
      </p:sp>
    </p:spTree>
    <p:extLst>
      <p:ext uri="{BB962C8B-B14F-4D97-AF65-F5344CB8AC3E}">
        <p14:creationId xmlns:p14="http://schemas.microsoft.com/office/powerpoint/2010/main" val="2746363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860AC-DF26-C325-86D5-1AEFA907356E}"/>
              </a:ext>
            </a:extLst>
          </p:cNvPr>
          <p:cNvPicPr>
            <a:picLocks noChangeAspect="1"/>
          </p:cNvPicPr>
          <p:nvPr/>
        </p:nvPicPr>
        <p:blipFill>
          <a:blip r:embed="rId2"/>
          <a:stretch>
            <a:fillRect/>
          </a:stretch>
        </p:blipFill>
        <p:spPr>
          <a:xfrm>
            <a:off x="222250" y="96819"/>
            <a:ext cx="8699500" cy="6311900"/>
          </a:xfrm>
          <a:prstGeom prst="rect">
            <a:avLst/>
          </a:prstGeom>
        </p:spPr>
      </p:pic>
    </p:spTree>
    <p:extLst>
      <p:ext uri="{BB962C8B-B14F-4D97-AF65-F5344CB8AC3E}">
        <p14:creationId xmlns:p14="http://schemas.microsoft.com/office/powerpoint/2010/main" val="2815607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0334E-F3E5-5D73-0D94-2A3659A09558}"/>
              </a:ext>
            </a:extLst>
          </p:cNvPr>
          <p:cNvPicPr>
            <a:picLocks noChangeAspect="1"/>
          </p:cNvPicPr>
          <p:nvPr/>
        </p:nvPicPr>
        <p:blipFill>
          <a:blip r:embed="rId3"/>
          <a:stretch>
            <a:fillRect/>
          </a:stretch>
        </p:blipFill>
        <p:spPr>
          <a:xfrm>
            <a:off x="222250" y="0"/>
            <a:ext cx="8699500" cy="6311900"/>
          </a:xfrm>
          <a:prstGeom prst="rect">
            <a:avLst/>
          </a:prstGeom>
        </p:spPr>
      </p:pic>
    </p:spTree>
    <p:extLst>
      <p:ext uri="{BB962C8B-B14F-4D97-AF65-F5344CB8AC3E}">
        <p14:creationId xmlns:p14="http://schemas.microsoft.com/office/powerpoint/2010/main" val="3890787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C158-8B15-34DA-DD54-D9BC3F98A06C}"/>
              </a:ext>
            </a:extLst>
          </p:cNvPr>
          <p:cNvSpPr>
            <a:spLocks noGrp="1"/>
          </p:cNvSpPr>
          <p:nvPr>
            <p:ph type="ctrTitle"/>
          </p:nvPr>
        </p:nvSpPr>
        <p:spPr/>
        <p:txBody>
          <a:bodyPr/>
          <a:lstStyle/>
          <a:p>
            <a:r>
              <a:rPr lang="en-US" dirty="0"/>
              <a:t>An Unusual Case</a:t>
            </a:r>
          </a:p>
        </p:txBody>
      </p:sp>
      <p:sp>
        <p:nvSpPr>
          <p:cNvPr id="3" name="Content Placeholder 2">
            <a:extLst>
              <a:ext uri="{FF2B5EF4-FFF2-40B4-BE49-F238E27FC236}">
                <a16:creationId xmlns:a16="http://schemas.microsoft.com/office/drawing/2014/main" id="{604A403D-EE08-6813-8CEA-C4897F15FE02}"/>
              </a:ext>
            </a:extLst>
          </p:cNvPr>
          <p:cNvSpPr>
            <a:spLocks noGrp="1"/>
          </p:cNvSpPr>
          <p:nvPr>
            <p:ph idx="1"/>
          </p:nvPr>
        </p:nvSpPr>
        <p:spPr/>
        <p:txBody>
          <a:bodyPr/>
          <a:lstStyle/>
          <a:p>
            <a:r>
              <a:rPr lang="en-US" dirty="0"/>
              <a:t>Balanced case is not discouraged by the campus</a:t>
            </a:r>
          </a:p>
          <a:p>
            <a:r>
              <a:rPr lang="en-US" dirty="0"/>
              <a:t>Balanced cases are treated carefully – as all are – by the campus committee</a:t>
            </a:r>
          </a:p>
          <a:p>
            <a:r>
              <a:rPr lang="en-US" dirty="0"/>
              <a:t>A balanced case is not automatically an “all-read” (problem) case</a:t>
            </a:r>
          </a:p>
          <a:p>
            <a:endParaRPr lang="en-US" dirty="0"/>
          </a:p>
          <a:p>
            <a:endParaRPr lang="en-US" dirty="0"/>
          </a:p>
          <a:p>
            <a:endParaRPr lang="en-US" dirty="0"/>
          </a:p>
          <a:p>
            <a:pPr marL="0" indent="0">
              <a:buNone/>
            </a:pPr>
            <a:r>
              <a:rPr lang="en-US" dirty="0"/>
              <a:t>Most of your readers have most of their experience with research cases.</a:t>
            </a:r>
          </a:p>
          <a:p>
            <a:pPr marL="0" indent="0">
              <a:buNone/>
            </a:pPr>
            <a:endParaRPr lang="en-US" dirty="0"/>
          </a:p>
          <a:p>
            <a:pPr marL="0" indent="0">
              <a:buNone/>
            </a:pPr>
            <a:endParaRPr lang="en-US" dirty="0"/>
          </a:p>
          <a:p>
            <a:pPr marL="0" indent="0">
              <a:buNone/>
            </a:pPr>
            <a:r>
              <a:rPr lang="en-US" dirty="0"/>
              <a:t>You must educate, explain, and enthuse.</a:t>
            </a:r>
          </a:p>
        </p:txBody>
      </p:sp>
      <p:sp>
        <p:nvSpPr>
          <p:cNvPr id="4" name="Text Placeholder 3">
            <a:extLst>
              <a:ext uri="{FF2B5EF4-FFF2-40B4-BE49-F238E27FC236}">
                <a16:creationId xmlns:a16="http://schemas.microsoft.com/office/drawing/2014/main" id="{18265E22-80B8-5A02-2CC9-663A1FA3FAEB}"/>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21866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36D2-D2E0-2980-F72B-CEB4EE6ABBFF}"/>
              </a:ext>
            </a:extLst>
          </p:cNvPr>
          <p:cNvSpPr>
            <a:spLocks noGrp="1"/>
          </p:cNvSpPr>
          <p:nvPr>
            <p:ph type="ctrTitle"/>
          </p:nvPr>
        </p:nvSpPr>
        <p:spPr/>
        <p:txBody>
          <a:bodyPr>
            <a:normAutofit fontScale="90000"/>
          </a:bodyPr>
          <a:lstStyle/>
          <a:p>
            <a:r>
              <a:rPr lang="en-US" dirty="0"/>
              <a:t>External reviewers</a:t>
            </a:r>
            <a:br>
              <a:rPr lang="en-US" dirty="0"/>
            </a:br>
            <a:r>
              <a:rPr lang="en-US" i="1" dirty="0"/>
              <a:t>and other people to provide input</a:t>
            </a:r>
          </a:p>
        </p:txBody>
      </p:sp>
      <p:sp>
        <p:nvSpPr>
          <p:cNvPr id="3" name="Text Placeholder 2">
            <a:extLst>
              <a:ext uri="{FF2B5EF4-FFF2-40B4-BE49-F238E27FC236}">
                <a16:creationId xmlns:a16="http://schemas.microsoft.com/office/drawing/2014/main" id="{C7FDCAB2-0AE6-9C0F-44C5-7C7461AF85FF}"/>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93499B70-F682-04E6-15D2-B99FBFE1EA52}"/>
              </a:ext>
            </a:extLst>
          </p:cNvPr>
          <p:cNvSpPr>
            <a:spLocks noGrp="1"/>
          </p:cNvSpPr>
          <p:nvPr>
            <p:ph idx="1"/>
          </p:nvPr>
        </p:nvSpPr>
        <p:spPr/>
        <p:txBody>
          <a:bodyPr>
            <a:normAutofit/>
          </a:bodyPr>
          <a:lstStyle/>
          <a:p>
            <a:pPr marL="0" indent="0">
              <a:buNone/>
            </a:pPr>
            <a:r>
              <a:rPr lang="en-US" sz="2000" dirty="0">
                <a:solidFill>
                  <a:srgbClr val="404041"/>
                </a:solidFill>
                <a:effectLst/>
                <a:latin typeface="Calibri" panose="020F0502020204030204" pitchFamily="34" charset="0"/>
              </a:rPr>
              <a:t>External reviewers must be:</a:t>
            </a:r>
          </a:p>
          <a:p>
            <a:pPr marL="285750" indent="-285750">
              <a:buFont typeface="Arial" panose="020B0604020202020204" pitchFamily="34" charset="0"/>
              <a:buChar char="•"/>
            </a:pPr>
            <a:r>
              <a:rPr lang="en-US" sz="2000" dirty="0">
                <a:solidFill>
                  <a:srgbClr val="404041"/>
                </a:solidFill>
                <a:effectLst/>
                <a:latin typeface="Calibri" panose="020F0502020204030204" pitchFamily="34" charset="0"/>
              </a:rPr>
              <a:t>Academics. One or two might be non-academics, but the chair needs to make a strong specific case for their expertise in evaluating </a:t>
            </a:r>
            <a:r>
              <a:rPr lang="en-US" sz="2000" dirty="0">
                <a:solidFill>
                  <a:srgbClr val="4F6128"/>
                </a:solidFill>
                <a:effectLst/>
                <a:latin typeface="Calibri" panose="020F0502020204030204" pitchFamily="34" charset="0"/>
              </a:rPr>
              <a:t>scholarly value</a:t>
            </a:r>
            <a:r>
              <a:rPr lang="en-US" sz="2000" dirty="0">
                <a:solidFill>
                  <a:srgbClr val="404041"/>
                </a:solidFill>
                <a:effectLst/>
                <a:latin typeface="Calibri" panose="020F0502020204030204" pitchFamily="34" charset="0"/>
              </a:rPr>
              <a:t>.</a:t>
            </a:r>
          </a:p>
          <a:p>
            <a:pPr marL="285750" indent="-285750">
              <a:buFont typeface="Arial" panose="020B0604020202020204" pitchFamily="34" charset="0"/>
              <a:buChar char="•"/>
            </a:pPr>
            <a:r>
              <a:rPr lang="en-US" sz="2000" dirty="0">
                <a:solidFill>
                  <a:srgbClr val="404041"/>
                </a:solidFill>
                <a:effectLst/>
                <a:latin typeface="Calibri" panose="020F0502020204030204" pitchFamily="34" charset="0"/>
              </a:rPr>
              <a:t>At the desired or higher rank; at a comparable or higher institution</a:t>
            </a:r>
          </a:p>
          <a:p>
            <a:pPr marL="285750" indent="-285750">
              <a:buFont typeface="Arial" panose="020B0604020202020204" pitchFamily="34" charset="0"/>
              <a:buChar char="•"/>
            </a:pPr>
            <a:r>
              <a:rPr lang="en-US" sz="2000" b="1" dirty="0">
                <a:solidFill>
                  <a:srgbClr val="404041"/>
                </a:solidFill>
                <a:effectLst/>
                <a:latin typeface="Calibri" panose="020F0502020204030204" pitchFamily="34" charset="0"/>
              </a:rPr>
              <a:t>Not co-authors, co-PIs, or mentors</a:t>
            </a:r>
          </a:p>
          <a:p>
            <a:pPr marL="285750" indent="-285750">
              <a:buFont typeface="Arial" panose="020B0604020202020204" pitchFamily="34" charset="0"/>
              <a:buChar char="•"/>
            </a:pPr>
            <a:r>
              <a:rPr lang="en-US" sz="2000" dirty="0">
                <a:solidFill>
                  <a:srgbClr val="404041"/>
                </a:solidFill>
                <a:effectLst/>
                <a:latin typeface="Calibri" panose="020F0502020204030204" pitchFamily="34" charset="0"/>
              </a:rPr>
              <a:t>Able to review and evaluate the candidate’s work; they do not need to be experts in all aspects. </a:t>
            </a:r>
          </a:p>
          <a:p>
            <a:pPr marL="285750" indent="-285750">
              <a:buFont typeface="Arial" panose="020B0604020202020204" pitchFamily="34" charset="0"/>
              <a:buChar char="•"/>
            </a:pPr>
            <a:endParaRPr lang="en-US" sz="2000" dirty="0">
              <a:solidFill>
                <a:srgbClr val="404041"/>
              </a:solidFill>
              <a:effectLst/>
              <a:latin typeface="Calibri" panose="020F0502020204030204" pitchFamily="34" charset="0"/>
            </a:endParaRPr>
          </a:p>
          <a:p>
            <a:pPr marL="0" indent="0">
              <a:buNone/>
            </a:pPr>
            <a:r>
              <a:rPr lang="en-US" sz="2000" dirty="0">
                <a:solidFill>
                  <a:srgbClr val="404041"/>
                </a:solidFill>
                <a:effectLst/>
                <a:latin typeface="Calibri" panose="020F0502020204030204" pitchFamily="34" charset="0"/>
              </a:rPr>
              <a:t>Margie Ferguson and Rachel Applegate can help chairs brainstorm reviewers</a:t>
            </a:r>
          </a:p>
          <a:p>
            <a:pPr marL="0" indent="0">
              <a:buNone/>
            </a:pPr>
            <a:endParaRPr lang="en-US" sz="2000" dirty="0"/>
          </a:p>
        </p:txBody>
      </p:sp>
    </p:spTree>
    <p:extLst>
      <p:ext uri="{BB962C8B-B14F-4D97-AF65-F5344CB8AC3E}">
        <p14:creationId xmlns:p14="http://schemas.microsoft.com/office/powerpoint/2010/main" val="396243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BE6BE-EBD7-8E37-75D1-5A4142343030}"/>
              </a:ext>
            </a:extLst>
          </p:cNvPr>
          <p:cNvSpPr>
            <a:spLocks noGrp="1"/>
          </p:cNvSpPr>
          <p:nvPr>
            <p:ph type="title"/>
          </p:nvPr>
        </p:nvSpPr>
        <p:spPr>
          <a:xfrm>
            <a:off x="525304" y="619181"/>
            <a:ext cx="4560579" cy="1039091"/>
          </a:xfrm>
        </p:spPr>
        <p:txBody>
          <a:bodyPr anchor="ctr">
            <a:normAutofit/>
          </a:bodyPr>
          <a:lstStyle/>
          <a:p>
            <a:r>
              <a:rPr lang="en-US" dirty="0"/>
              <a:t>Exceptions</a:t>
            </a:r>
          </a:p>
        </p:txBody>
      </p:sp>
      <p:pic>
        <p:nvPicPr>
          <p:cNvPr id="9" name="Picture Placeholder 8">
            <a:extLst>
              <a:ext uri="{FF2B5EF4-FFF2-40B4-BE49-F238E27FC236}">
                <a16:creationId xmlns:a16="http://schemas.microsoft.com/office/drawing/2014/main" id="{4E8DC4FD-1F69-CB1D-C959-AE6798B62B0F}"/>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a:srcRect l="20768" t="-21746" r="28499" b="-73152"/>
          <a:stretch/>
        </p:blipFill>
        <p:spPr>
          <a:xfrm>
            <a:off x="5411668" y="949124"/>
            <a:ext cx="3570287" cy="6858000"/>
          </a:xfrm>
        </p:spPr>
      </p:pic>
      <p:graphicFrame>
        <p:nvGraphicFramePr>
          <p:cNvPr id="8" name="Content Placeholder 4">
            <a:extLst>
              <a:ext uri="{FF2B5EF4-FFF2-40B4-BE49-F238E27FC236}">
                <a16:creationId xmlns:a16="http://schemas.microsoft.com/office/drawing/2014/main" id="{DE993AED-3E0F-44E9-6882-EA9AD5BE09D5}"/>
              </a:ext>
            </a:extLst>
          </p:cNvPr>
          <p:cNvGraphicFramePr>
            <a:graphicFrameLocks noGrp="1"/>
          </p:cNvGraphicFramePr>
          <p:nvPr>
            <p:ph idx="1"/>
            <p:extLst>
              <p:ext uri="{D42A27DB-BD31-4B8C-83A1-F6EECF244321}">
                <p14:modId xmlns:p14="http://schemas.microsoft.com/office/powerpoint/2010/main" val="2449609186"/>
              </p:ext>
            </p:extLst>
          </p:nvPr>
        </p:nvGraphicFramePr>
        <p:xfrm>
          <a:off x="525304" y="1922839"/>
          <a:ext cx="4560579" cy="4169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BBE1FB99-4072-C47F-CE17-B828E5F82CBD}"/>
              </a:ext>
            </a:extLst>
          </p:cNvPr>
          <p:cNvSpPr txBox="1"/>
          <p:nvPr/>
        </p:nvSpPr>
        <p:spPr>
          <a:xfrm>
            <a:off x="6407931" y="5349287"/>
            <a:ext cx="2736069" cy="307777"/>
          </a:xfrm>
          <a:prstGeom prst="rect">
            <a:avLst/>
          </a:prstGeom>
          <a:noFill/>
        </p:spPr>
        <p:txBody>
          <a:bodyPr wrap="square">
            <a:spAutoFit/>
          </a:bodyPr>
          <a:lstStyle/>
          <a:p>
            <a:r>
              <a:rPr lang="en-US" sz="1400" dirty="0"/>
              <a:t>© The Walt Disney Company</a:t>
            </a:r>
          </a:p>
        </p:txBody>
      </p:sp>
    </p:spTree>
    <p:extLst>
      <p:ext uri="{BB962C8B-B14F-4D97-AF65-F5344CB8AC3E}">
        <p14:creationId xmlns:p14="http://schemas.microsoft.com/office/powerpoint/2010/main" val="18920945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36D2-D2E0-2980-F72B-CEB4EE6ABBFF}"/>
              </a:ext>
            </a:extLst>
          </p:cNvPr>
          <p:cNvSpPr>
            <a:spLocks noGrp="1"/>
          </p:cNvSpPr>
          <p:nvPr>
            <p:ph type="ctrTitle"/>
          </p:nvPr>
        </p:nvSpPr>
        <p:spPr/>
        <p:txBody>
          <a:bodyPr>
            <a:normAutofit fontScale="90000"/>
          </a:bodyPr>
          <a:lstStyle/>
          <a:p>
            <a:r>
              <a:rPr lang="en-US" dirty="0"/>
              <a:t>External reviewers</a:t>
            </a:r>
            <a:br>
              <a:rPr lang="en-US" dirty="0"/>
            </a:br>
            <a:r>
              <a:rPr lang="en-US" i="1" dirty="0"/>
              <a:t>and other people to provide input</a:t>
            </a:r>
          </a:p>
        </p:txBody>
      </p:sp>
      <p:sp>
        <p:nvSpPr>
          <p:cNvPr id="3" name="Text Placeholder 2">
            <a:extLst>
              <a:ext uri="{FF2B5EF4-FFF2-40B4-BE49-F238E27FC236}">
                <a16:creationId xmlns:a16="http://schemas.microsoft.com/office/drawing/2014/main" id="{C7FDCAB2-0AE6-9C0F-44C5-7C7461AF85FF}"/>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93499B70-F682-04E6-15D2-B99FBFE1EA52}"/>
              </a:ext>
            </a:extLst>
          </p:cNvPr>
          <p:cNvSpPr>
            <a:spLocks noGrp="1"/>
          </p:cNvSpPr>
          <p:nvPr>
            <p:ph idx="1"/>
          </p:nvPr>
        </p:nvSpPr>
        <p:spPr/>
        <p:txBody>
          <a:bodyPr>
            <a:normAutofit/>
          </a:bodyPr>
          <a:lstStyle/>
          <a:p>
            <a:pPr marL="0" indent="0">
              <a:buNone/>
            </a:pPr>
            <a:r>
              <a:rPr lang="en-US" sz="2000" b="1" dirty="0">
                <a:solidFill>
                  <a:srgbClr val="404041"/>
                </a:solidFill>
                <a:effectLst/>
                <a:latin typeface="Calibri" panose="020F0502020204030204" pitchFamily="34" charset="0"/>
              </a:rPr>
              <a:t>Chairs can solicit </a:t>
            </a:r>
            <a:r>
              <a:rPr lang="en-US" sz="2000" dirty="0">
                <a:solidFill>
                  <a:srgbClr val="404041"/>
                </a:solidFill>
                <a:effectLst/>
                <a:latin typeface="Calibri" panose="020F0502020204030204" pitchFamily="34" charset="0"/>
              </a:rPr>
              <a:t>other letters:</a:t>
            </a:r>
          </a:p>
          <a:p>
            <a:pPr marL="0" indent="0">
              <a:buNone/>
            </a:pPr>
            <a:endParaRPr lang="en-US" sz="2000" dirty="0">
              <a:solidFill>
                <a:srgbClr val="404041"/>
              </a:solidFill>
              <a:effectLst/>
              <a:latin typeface="Calibri" panose="020F0502020204030204" pitchFamily="34" charset="0"/>
            </a:endParaRPr>
          </a:p>
          <a:p>
            <a:pPr marL="0" indent="0">
              <a:buNone/>
            </a:pPr>
            <a:r>
              <a:rPr lang="en-US" sz="2000" dirty="0">
                <a:solidFill>
                  <a:srgbClr val="404041"/>
                </a:solidFill>
                <a:effectLst/>
                <a:latin typeface="Calibri" panose="020F0502020204030204" pitchFamily="34" charset="0"/>
              </a:rPr>
              <a:t>These letters go into a special non-candidate folder. They are more valuable than candidate-solicited letters, but less than external reviewers.</a:t>
            </a:r>
          </a:p>
          <a:p>
            <a:pPr marL="0" indent="0">
              <a:buNone/>
            </a:pPr>
            <a:endParaRPr lang="en-US" sz="2000" dirty="0">
              <a:solidFill>
                <a:srgbClr val="404041"/>
              </a:solidFill>
              <a:effectLst/>
              <a:latin typeface="Calibri" panose="020F0502020204030204" pitchFamily="34" charset="0"/>
            </a:endParaRPr>
          </a:p>
          <a:p>
            <a:pPr marL="285750" indent="-285750">
              <a:buFont typeface="Arial" panose="020B0604020202020204" pitchFamily="34" charset="0"/>
              <a:buChar char="•"/>
            </a:pPr>
            <a:r>
              <a:rPr lang="en-US" sz="2000" dirty="0">
                <a:solidFill>
                  <a:srgbClr val="404041"/>
                </a:solidFill>
                <a:effectLst/>
                <a:latin typeface="Calibri" panose="020F0502020204030204" pitchFamily="34" charset="0"/>
              </a:rPr>
              <a:t>Especially valuable for </a:t>
            </a:r>
            <a:r>
              <a:rPr lang="en-US" sz="2000" dirty="0">
                <a:latin typeface="Calibri" panose="020F0502020204030204" pitchFamily="34" charset="0"/>
              </a:rPr>
              <a:t>work </a:t>
            </a:r>
            <a:r>
              <a:rPr lang="en-US" sz="2000" dirty="0">
                <a:solidFill>
                  <a:srgbClr val="404041"/>
                </a:solidFill>
                <a:effectLst/>
                <a:latin typeface="Calibri" panose="020F0502020204030204" pitchFamily="34" charset="0"/>
              </a:rPr>
              <a:t>when there are limited formal publication products</a:t>
            </a:r>
          </a:p>
          <a:p>
            <a:pPr marL="285750" indent="-285750">
              <a:buFont typeface="Arial" panose="020B0604020202020204" pitchFamily="34" charset="0"/>
              <a:buChar char="•"/>
            </a:pPr>
            <a:r>
              <a:rPr lang="en-US" sz="2000" dirty="0">
                <a:solidFill>
                  <a:srgbClr val="404041"/>
                </a:solidFill>
                <a:effectLst/>
                <a:latin typeface="Calibri" panose="020F0502020204030204" pitchFamily="34" charset="0"/>
              </a:rPr>
              <a:t>Clients and partners in projects can provide their perspectives</a:t>
            </a:r>
          </a:p>
          <a:p>
            <a:pPr marL="285750" indent="-285750">
              <a:buFont typeface="Arial" panose="020B0604020202020204" pitchFamily="34" charset="0"/>
              <a:buChar char="•"/>
            </a:pPr>
            <a:r>
              <a:rPr lang="en-US" sz="2000" dirty="0">
                <a:solidFill>
                  <a:srgbClr val="404041"/>
                </a:solidFill>
                <a:effectLst/>
                <a:latin typeface="Calibri" panose="020F0502020204030204" pitchFamily="34" charset="0"/>
              </a:rPr>
              <a:t>Especially appropriate for experts who are not academics</a:t>
            </a:r>
          </a:p>
          <a:p>
            <a:pPr marL="0" indent="0">
              <a:buNone/>
            </a:pPr>
            <a:endParaRPr lang="en-US" dirty="0"/>
          </a:p>
        </p:txBody>
      </p:sp>
    </p:spTree>
    <p:extLst>
      <p:ext uri="{BB962C8B-B14F-4D97-AF65-F5344CB8AC3E}">
        <p14:creationId xmlns:p14="http://schemas.microsoft.com/office/powerpoint/2010/main" val="1634094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2DEB-6F09-C298-39EA-C98DDBBD0324}"/>
              </a:ext>
            </a:extLst>
          </p:cNvPr>
          <p:cNvSpPr>
            <a:spLocks noGrp="1"/>
          </p:cNvSpPr>
          <p:nvPr>
            <p:ph type="ctrTitle"/>
          </p:nvPr>
        </p:nvSpPr>
        <p:spPr>
          <a:xfrm>
            <a:off x="530027" y="762000"/>
            <a:ext cx="8004391" cy="889001"/>
          </a:xfrm>
        </p:spPr>
        <p:txBody>
          <a:bodyPr>
            <a:normAutofit/>
          </a:bodyPr>
          <a:lstStyle/>
          <a:p>
            <a:r>
              <a:rPr lang="en-US" dirty="0"/>
              <a:t>Success Stories</a:t>
            </a:r>
          </a:p>
        </p:txBody>
      </p:sp>
      <p:sp>
        <p:nvSpPr>
          <p:cNvPr id="3" name="Text Placeholder 2">
            <a:extLst>
              <a:ext uri="{FF2B5EF4-FFF2-40B4-BE49-F238E27FC236}">
                <a16:creationId xmlns:a16="http://schemas.microsoft.com/office/drawing/2014/main" id="{1A02BF50-B96F-DC44-1AEC-A002E71E18D0}"/>
              </a:ext>
            </a:extLst>
          </p:cNvPr>
          <p:cNvSpPr>
            <a:spLocks noGrp="1"/>
          </p:cNvSpPr>
          <p:nvPr>
            <p:ph type="body" sz="quarter" idx="10"/>
          </p:nvPr>
        </p:nvSpPr>
        <p:spPr/>
        <p:txBody>
          <a:bodyPr/>
          <a:lstStyle/>
          <a:p>
            <a:r>
              <a:rPr lang="en-US" dirty="0">
                <a:hlinkClick r:id="rId2"/>
              </a:rPr>
              <a:t>Sample Dossiers on OAA Website</a:t>
            </a:r>
            <a:endParaRPr lang="en-US" dirty="0"/>
          </a:p>
        </p:txBody>
      </p:sp>
      <p:sp>
        <p:nvSpPr>
          <p:cNvPr id="4" name="Content Placeholder 3">
            <a:extLst>
              <a:ext uri="{FF2B5EF4-FFF2-40B4-BE49-F238E27FC236}">
                <a16:creationId xmlns:a16="http://schemas.microsoft.com/office/drawing/2014/main" id="{63F9DA0C-8DD8-25E3-A908-0911BE7043C0}"/>
              </a:ext>
            </a:extLst>
          </p:cNvPr>
          <p:cNvSpPr>
            <a:spLocks noGrp="1"/>
          </p:cNvSpPr>
          <p:nvPr>
            <p:ph idx="1"/>
          </p:nvPr>
        </p:nvSpPr>
        <p:spPr>
          <a:xfrm>
            <a:off x="518824" y="1976198"/>
            <a:ext cx="4053176" cy="4119802"/>
          </a:xfrm>
        </p:spPr>
        <p:txBody>
          <a:bodyPr>
            <a:normAutofit fontScale="92500" lnSpcReduction="10000"/>
          </a:bodyPr>
          <a:lstStyle/>
          <a:p>
            <a:pPr marL="0" indent="0">
              <a:buNone/>
            </a:pPr>
            <a:r>
              <a:rPr lang="en-US" b="1" dirty="0">
                <a:effectLst/>
                <a:latin typeface="BentonSans Regular" panose="02000503000000020004" pitchFamily="2" charset="77"/>
              </a:rPr>
              <a:t>Elizabeth </a:t>
            </a:r>
            <a:r>
              <a:rPr lang="en-US" b="1" dirty="0" err="1">
                <a:effectLst/>
                <a:latin typeface="BentonSans Regular" panose="02000503000000020004" pitchFamily="2" charset="77"/>
              </a:rPr>
              <a:t>Kryder</a:t>
            </a:r>
            <a:r>
              <a:rPr lang="en-US" b="1" dirty="0">
                <a:effectLst/>
                <a:latin typeface="BentonSans Regular" panose="02000503000000020004" pitchFamily="2" charset="77"/>
              </a:rPr>
              <a:t>-Reid</a:t>
            </a:r>
            <a:r>
              <a:rPr lang="en-US" dirty="0">
                <a:effectLst/>
                <a:latin typeface="BentonSans Regular" panose="02000503000000020004" pitchFamily="2" charset="77"/>
              </a:rPr>
              <a:t>, School of Liberal Arts, Balanced-binned. </a:t>
            </a:r>
            <a:r>
              <a:rPr lang="en-US" dirty="0">
                <a:solidFill>
                  <a:srgbClr val="0000FF"/>
                </a:solidFill>
                <a:effectLst/>
                <a:latin typeface="BentonSans Regular" panose="02000503000000020004" pitchFamily="2" charset="77"/>
                <a:hlinkClick r:id="rId3"/>
              </a:rPr>
              <a:t>Evidence Grid</a:t>
            </a:r>
            <a:endParaRPr lang="en-US" dirty="0">
              <a:solidFill>
                <a:srgbClr val="0000FF"/>
              </a:solidFill>
              <a:latin typeface="BentonSans Regular" panose="02000503000000020004" pitchFamily="2" charset="77"/>
            </a:endParaRPr>
          </a:p>
          <a:p>
            <a:pPr marL="0" indent="0">
              <a:buNone/>
            </a:pPr>
            <a:endParaRPr lang="en-US" dirty="0">
              <a:effectLst/>
              <a:latin typeface="BentonSans Regular" panose="02000503000000020004" pitchFamily="2" charset="77"/>
            </a:endParaRPr>
          </a:p>
          <a:p>
            <a:pPr marL="0" indent="0">
              <a:buNone/>
            </a:pPr>
            <a:r>
              <a:rPr lang="en-US" b="1" dirty="0">
                <a:effectLst/>
                <a:latin typeface="BentonSans Regular" panose="02000503000000020004" pitchFamily="2" charset="77"/>
              </a:rPr>
              <a:t>Jennifer </a:t>
            </a:r>
            <a:r>
              <a:rPr lang="en-US" b="1" dirty="0" err="1">
                <a:effectLst/>
                <a:latin typeface="BentonSans Regular" panose="02000503000000020004" pitchFamily="2" charset="77"/>
              </a:rPr>
              <a:t>Thorington</a:t>
            </a:r>
            <a:r>
              <a:rPr lang="en-US" b="1" dirty="0">
                <a:effectLst/>
                <a:latin typeface="BentonSans Regular" panose="02000503000000020004" pitchFamily="2" charset="77"/>
              </a:rPr>
              <a:t>-Springer</a:t>
            </a:r>
            <a:r>
              <a:rPr lang="en-US" dirty="0">
                <a:effectLst/>
                <a:latin typeface="BentonSans Regular" panose="02000503000000020004" pitchFamily="2" charset="77"/>
              </a:rPr>
              <a:t>, School of Liberal Arts, Balanced-binned. </a:t>
            </a:r>
            <a:r>
              <a:rPr lang="en-US" dirty="0">
                <a:solidFill>
                  <a:srgbClr val="0000FF"/>
                </a:solidFill>
                <a:effectLst/>
                <a:latin typeface="BentonSans Regular" panose="02000503000000020004" pitchFamily="2" charset="77"/>
                <a:hlinkClick r:id="rId4"/>
              </a:rPr>
              <a:t>Dossier</a:t>
            </a:r>
            <a:r>
              <a:rPr lang="en-US" dirty="0">
                <a:solidFill>
                  <a:srgbClr val="0000FF"/>
                </a:solidFill>
                <a:effectLst/>
                <a:latin typeface="BentonSans Regular" panose="02000503000000020004" pitchFamily="2" charset="77"/>
              </a:rPr>
              <a:t> </a:t>
            </a:r>
            <a:r>
              <a:rPr lang="en-US" dirty="0">
                <a:solidFill>
                  <a:schemeClr val="tx1"/>
                </a:solidFill>
                <a:effectLst/>
                <a:latin typeface="BentonSans Regular" panose="02000503000000020004" pitchFamily="2" charset="77"/>
              </a:rPr>
              <a:t>(strongly connected to DEI Integrative Case)</a:t>
            </a:r>
          </a:p>
          <a:p>
            <a:pPr marL="0" indent="0">
              <a:buNone/>
            </a:pPr>
            <a:endParaRPr lang="en-US" dirty="0">
              <a:solidFill>
                <a:schemeClr val="tx1"/>
              </a:solidFill>
              <a:latin typeface="BentonSans Regular" panose="02000503000000020004" pitchFamily="2" charset="77"/>
            </a:endParaRPr>
          </a:p>
          <a:p>
            <a:pPr marL="0" indent="0">
              <a:buNone/>
            </a:pPr>
            <a:r>
              <a:rPr lang="en-US" b="1" dirty="0" err="1">
                <a:solidFill>
                  <a:schemeClr val="tx1"/>
                </a:solidFill>
                <a:latin typeface="BentonSans Regular" panose="02000503000000020004" pitchFamily="2" charset="77"/>
              </a:rPr>
              <a:t>Lasana</a:t>
            </a:r>
            <a:r>
              <a:rPr lang="en-US" b="1" dirty="0">
                <a:solidFill>
                  <a:schemeClr val="tx1"/>
                </a:solidFill>
                <a:latin typeface="BentonSans Regular" panose="02000503000000020004" pitchFamily="2" charset="77"/>
              </a:rPr>
              <a:t> Kazembe </a:t>
            </a:r>
            <a:r>
              <a:rPr lang="en-US" dirty="0">
                <a:solidFill>
                  <a:schemeClr val="tx1"/>
                </a:solidFill>
                <a:latin typeface="BentonSans Regular" panose="02000503000000020004" pitchFamily="2" charset="77"/>
              </a:rPr>
              <a:t>- </a:t>
            </a:r>
            <a:r>
              <a:rPr lang="en-US" b="0" i="0" u="none" strike="noStrike" dirty="0">
                <a:solidFill>
                  <a:srgbClr val="243142"/>
                </a:solidFill>
                <a:effectLst/>
                <a:latin typeface="BentonSansRegular" panose="02000503000000020004" pitchFamily="2" charset="77"/>
              </a:rPr>
              <a:t>School of Education, Balanced-Integrative (DEI). </a:t>
            </a:r>
            <a:r>
              <a:rPr lang="en-US" b="0" i="0" u="none" strike="noStrike" dirty="0">
                <a:solidFill>
                  <a:srgbClr val="243142"/>
                </a:solidFill>
                <a:effectLst/>
                <a:latin typeface="BentonSansRegular" panose="02000503000000020004" pitchFamily="2" charset="77"/>
                <a:hlinkClick r:id="rId5"/>
              </a:rPr>
              <a:t>Excellent philosophy statement</a:t>
            </a:r>
            <a:r>
              <a:rPr lang="en-US" b="0" i="0" u="none" strike="noStrike" dirty="0">
                <a:solidFill>
                  <a:srgbClr val="243142"/>
                </a:solidFill>
                <a:effectLst/>
                <a:latin typeface="BentonSansRegular" panose="02000503000000020004" pitchFamily="2" charset="77"/>
              </a:rPr>
              <a:t>.</a:t>
            </a:r>
          </a:p>
          <a:p>
            <a:pPr marL="0" indent="0">
              <a:buNone/>
            </a:pPr>
            <a:endParaRPr lang="en-US" dirty="0">
              <a:solidFill>
                <a:srgbClr val="243142"/>
              </a:solidFill>
              <a:latin typeface="BentonSansRegular" panose="02000503000000020004" pitchFamily="2" charset="77"/>
            </a:endParaRPr>
          </a:p>
          <a:p>
            <a:pPr marL="0" indent="0">
              <a:buNone/>
            </a:pPr>
            <a:r>
              <a:rPr lang="en-US" b="1" dirty="0">
                <a:effectLst/>
                <a:latin typeface="BentonSans Regular" panose="02000503000000020004" pitchFamily="2" charset="77"/>
              </a:rPr>
              <a:t>Lin Zheng </a:t>
            </a:r>
            <a:r>
              <a:rPr lang="en-US" dirty="0">
                <a:solidFill>
                  <a:srgbClr val="243142"/>
                </a:solidFill>
                <a:latin typeface="BentonSansRegular" panose="02000503000000020004" pitchFamily="2" charset="77"/>
              </a:rPr>
              <a:t>-</a:t>
            </a:r>
            <a:r>
              <a:rPr lang="en-US" b="0" i="0" u="none" strike="noStrike" dirty="0">
                <a:solidFill>
                  <a:srgbClr val="243142"/>
                </a:solidFill>
                <a:effectLst/>
                <a:latin typeface="BentonSansRegular" panose="02000503000000020004" pitchFamily="2" charset="77"/>
              </a:rPr>
              <a:t> Kelley School of Business, Balanced - Integrative (Theme: Global Learning). </a:t>
            </a:r>
            <a:r>
              <a:rPr lang="en-US" b="0" i="0" u="none" strike="noStrike" dirty="0">
                <a:solidFill>
                  <a:srgbClr val="243142"/>
                </a:solidFill>
                <a:effectLst/>
                <a:latin typeface="BentonSansRegular" panose="02000503000000020004" pitchFamily="2" charset="77"/>
                <a:hlinkClick r:id="rId6"/>
              </a:rPr>
              <a:t>Excellent integration across candidate statement.</a:t>
            </a:r>
            <a:endParaRPr lang="en-US" b="0" i="0" u="none" strike="noStrike" dirty="0">
              <a:solidFill>
                <a:srgbClr val="243142"/>
              </a:solidFill>
              <a:effectLst/>
              <a:latin typeface="BentonSansRegular" panose="02000503000000020004" pitchFamily="2" charset="77"/>
            </a:endParaRPr>
          </a:p>
          <a:p>
            <a:pPr marL="0" indent="0">
              <a:buNone/>
            </a:pPr>
            <a:endParaRPr lang="en-US" dirty="0">
              <a:solidFill>
                <a:schemeClr val="tx1"/>
              </a:solidFill>
              <a:latin typeface="BentonSans Regular" panose="02000503000000020004" pitchFamily="2" charset="77"/>
            </a:endParaRPr>
          </a:p>
          <a:p>
            <a:pPr marL="0" indent="0">
              <a:buNone/>
            </a:pPr>
            <a:endParaRPr lang="en-US" dirty="0">
              <a:solidFill>
                <a:schemeClr val="tx1"/>
              </a:solidFill>
              <a:latin typeface="BentonSans Regular" panose="02000503000000020004" pitchFamily="2" charset="77"/>
            </a:endParaRPr>
          </a:p>
          <a:p>
            <a:pPr marL="0" indent="0">
              <a:buNone/>
            </a:pPr>
            <a:endParaRPr lang="en-US" dirty="0">
              <a:solidFill>
                <a:schemeClr val="tx1"/>
              </a:solidFill>
            </a:endParaRPr>
          </a:p>
        </p:txBody>
      </p:sp>
      <p:pic>
        <p:nvPicPr>
          <p:cNvPr id="6" name="Picture 5">
            <a:extLst>
              <a:ext uri="{FF2B5EF4-FFF2-40B4-BE49-F238E27FC236}">
                <a16:creationId xmlns:a16="http://schemas.microsoft.com/office/drawing/2014/main" id="{29E5E529-7B53-9457-CA07-8DF6E8BAC980}"/>
              </a:ext>
            </a:extLst>
          </p:cNvPr>
          <p:cNvPicPr>
            <a:picLocks noChangeAspect="1"/>
          </p:cNvPicPr>
          <p:nvPr/>
        </p:nvPicPr>
        <p:blipFill>
          <a:blip r:embed="rId7"/>
          <a:stretch>
            <a:fillRect/>
          </a:stretch>
        </p:blipFill>
        <p:spPr>
          <a:xfrm>
            <a:off x="4693867" y="725509"/>
            <a:ext cx="1850984" cy="1850984"/>
          </a:xfrm>
          <a:prstGeom prst="rect">
            <a:avLst/>
          </a:prstGeom>
        </p:spPr>
      </p:pic>
      <p:pic>
        <p:nvPicPr>
          <p:cNvPr id="8" name="Picture 7">
            <a:extLst>
              <a:ext uri="{FF2B5EF4-FFF2-40B4-BE49-F238E27FC236}">
                <a16:creationId xmlns:a16="http://schemas.microsoft.com/office/drawing/2014/main" id="{D0949C03-033A-EB16-5FE5-476E0FD8CFF9}"/>
              </a:ext>
            </a:extLst>
          </p:cNvPr>
          <p:cNvPicPr>
            <a:picLocks noChangeAspect="1"/>
          </p:cNvPicPr>
          <p:nvPr/>
        </p:nvPicPr>
        <p:blipFill>
          <a:blip r:embed="rId8"/>
          <a:stretch>
            <a:fillRect/>
          </a:stretch>
        </p:blipFill>
        <p:spPr>
          <a:xfrm>
            <a:off x="6614141" y="1839202"/>
            <a:ext cx="1850986" cy="1850986"/>
          </a:xfrm>
          <a:prstGeom prst="rect">
            <a:avLst/>
          </a:prstGeom>
        </p:spPr>
      </p:pic>
      <p:pic>
        <p:nvPicPr>
          <p:cNvPr id="10" name="Picture 9" descr="A person with a beard and a hat&#10;&#10;Description automatically generated">
            <a:extLst>
              <a:ext uri="{FF2B5EF4-FFF2-40B4-BE49-F238E27FC236}">
                <a16:creationId xmlns:a16="http://schemas.microsoft.com/office/drawing/2014/main" id="{FF670755-59AC-5619-2E8F-A493B02E6E8C}"/>
              </a:ext>
            </a:extLst>
          </p:cNvPr>
          <p:cNvPicPr>
            <a:picLocks noChangeAspect="1"/>
          </p:cNvPicPr>
          <p:nvPr/>
        </p:nvPicPr>
        <p:blipFill>
          <a:blip r:embed="rId9"/>
          <a:stretch>
            <a:fillRect/>
          </a:stretch>
        </p:blipFill>
        <p:spPr>
          <a:xfrm>
            <a:off x="4881353" y="2968522"/>
            <a:ext cx="1423435" cy="2135153"/>
          </a:xfrm>
          <a:prstGeom prst="rect">
            <a:avLst/>
          </a:prstGeom>
        </p:spPr>
      </p:pic>
      <p:pic>
        <p:nvPicPr>
          <p:cNvPr id="12" name="Picture 11" descr="A person smiling at camera&#10;&#10;Description automatically generated">
            <a:extLst>
              <a:ext uri="{FF2B5EF4-FFF2-40B4-BE49-F238E27FC236}">
                <a16:creationId xmlns:a16="http://schemas.microsoft.com/office/drawing/2014/main" id="{5A0D69DC-6AF8-9CB7-C73F-C6C453D52F50}"/>
              </a:ext>
            </a:extLst>
          </p:cNvPr>
          <p:cNvPicPr>
            <a:picLocks noChangeAspect="1"/>
          </p:cNvPicPr>
          <p:nvPr/>
        </p:nvPicPr>
        <p:blipFill>
          <a:blip r:embed="rId10"/>
          <a:stretch>
            <a:fillRect/>
          </a:stretch>
        </p:blipFill>
        <p:spPr>
          <a:xfrm>
            <a:off x="6614141" y="4178182"/>
            <a:ext cx="1850986" cy="1850986"/>
          </a:xfrm>
          <a:prstGeom prst="rect">
            <a:avLst/>
          </a:prstGeom>
        </p:spPr>
      </p:pic>
    </p:spTree>
    <p:extLst>
      <p:ext uri="{BB962C8B-B14F-4D97-AF65-F5344CB8AC3E}">
        <p14:creationId xmlns:p14="http://schemas.microsoft.com/office/powerpoint/2010/main" val="426638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DEE9-9C59-8AAA-F9F4-7DE97377E073}"/>
              </a:ext>
            </a:extLst>
          </p:cNvPr>
          <p:cNvSpPr>
            <a:spLocks noGrp="1"/>
          </p:cNvSpPr>
          <p:nvPr>
            <p:ph type="ctrTitle"/>
          </p:nvPr>
        </p:nvSpPr>
        <p:spPr/>
        <p:txBody>
          <a:bodyPr/>
          <a:lstStyle/>
          <a:p>
            <a:r>
              <a:rPr lang="en-US" dirty="0"/>
              <a:t>Resources</a:t>
            </a:r>
          </a:p>
        </p:txBody>
      </p:sp>
      <p:sp>
        <p:nvSpPr>
          <p:cNvPr id="3" name="Text Placeholder 2">
            <a:extLst>
              <a:ext uri="{FF2B5EF4-FFF2-40B4-BE49-F238E27FC236}">
                <a16:creationId xmlns:a16="http://schemas.microsoft.com/office/drawing/2014/main" id="{1D64EBCA-AAB2-5FB9-E989-94ED81DE28A9}"/>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C863D535-DF8A-C4A0-3CB1-0500A944ACA8}"/>
              </a:ext>
            </a:extLst>
          </p:cNvPr>
          <p:cNvSpPr>
            <a:spLocks noGrp="1"/>
          </p:cNvSpPr>
          <p:nvPr>
            <p:ph idx="1"/>
          </p:nvPr>
        </p:nvSpPr>
        <p:spPr/>
        <p:txBody>
          <a:bodyPr/>
          <a:lstStyle/>
          <a:p>
            <a:r>
              <a:rPr lang="en-US" dirty="0">
                <a:hlinkClick r:id="rId3"/>
              </a:rPr>
              <a:t>Guide to Preparing and Reviewing Integrative Cases</a:t>
            </a:r>
            <a:endParaRPr lang="en-US" dirty="0"/>
          </a:p>
          <a:p>
            <a:endParaRPr lang="en-US" dirty="0"/>
          </a:p>
          <a:p>
            <a:r>
              <a:rPr lang="en-US" dirty="0">
                <a:hlinkClick r:id="rId4"/>
              </a:rPr>
              <a:t>Creating a Balanced-Integrative eDossier</a:t>
            </a:r>
            <a:endParaRPr lang="en-US" dirty="0"/>
          </a:p>
          <a:p>
            <a:endParaRPr lang="en-US" dirty="0"/>
          </a:p>
          <a:p>
            <a:r>
              <a:rPr lang="en-US" dirty="0">
                <a:hlinkClick r:id="rId5"/>
              </a:rPr>
              <a:t>Sample Integrative DEI Candidate Statement</a:t>
            </a:r>
            <a:endParaRPr lang="en-US" dirty="0"/>
          </a:p>
          <a:p>
            <a:endParaRPr lang="en-US" dirty="0"/>
          </a:p>
          <a:p>
            <a:r>
              <a:rPr lang="en-US" dirty="0">
                <a:hlinkClick r:id="rId6"/>
              </a:rPr>
              <a:t>Creating an Integrative IUPUI P&amp;T CV</a:t>
            </a:r>
            <a:endParaRPr lang="en-US" dirty="0"/>
          </a:p>
          <a:p>
            <a:endParaRPr lang="en-US" dirty="0"/>
          </a:p>
          <a:p>
            <a:r>
              <a:rPr lang="en-US" dirty="0">
                <a:hlinkClick r:id="rId7"/>
              </a:rPr>
              <a:t>SOIC Example of Direct Impact Measurements</a:t>
            </a:r>
            <a:endParaRPr lang="en-US" dirty="0"/>
          </a:p>
          <a:p>
            <a:endParaRPr lang="en-US" dirty="0"/>
          </a:p>
          <a:p>
            <a:r>
              <a:rPr lang="en-US" dirty="0">
                <a:hlinkClick r:id="rId8"/>
              </a:rPr>
              <a:t>CV Formatter</a:t>
            </a:r>
            <a:endParaRPr lang="en-US" dirty="0"/>
          </a:p>
        </p:txBody>
      </p:sp>
    </p:spTree>
    <p:extLst>
      <p:ext uri="{BB962C8B-B14F-4D97-AF65-F5344CB8AC3E}">
        <p14:creationId xmlns:p14="http://schemas.microsoft.com/office/powerpoint/2010/main" val="3302970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674BE69-3C88-89C9-8F1C-82F0CB514526}"/>
              </a:ext>
            </a:extLst>
          </p:cNvPr>
          <p:cNvSpPr>
            <a:spLocks noGrp="1"/>
          </p:cNvSpPr>
          <p:nvPr>
            <p:ph idx="1"/>
          </p:nvPr>
        </p:nvSpPr>
        <p:spPr>
          <a:xfrm>
            <a:off x="536603" y="907197"/>
            <a:ext cx="7859185" cy="4706525"/>
          </a:xfrm>
        </p:spPr>
        <p:txBody>
          <a:bodyPr>
            <a:normAutofit/>
          </a:bodyPr>
          <a:lstStyle/>
          <a:p>
            <a:pPr>
              <a:spcAft>
                <a:spcPts val="600"/>
              </a:spcAft>
            </a:pPr>
            <a:r>
              <a:rPr lang="en-US" dirty="0"/>
              <a:t>Willie Miller</a:t>
            </a:r>
          </a:p>
          <a:p>
            <a:pPr>
              <a:spcAft>
                <a:spcPts val="600"/>
              </a:spcAft>
            </a:pPr>
            <a:r>
              <a:rPr lang="en-US" dirty="0"/>
              <a:t>	Faculty Advancement and Leadership Development Fellow</a:t>
            </a:r>
          </a:p>
          <a:p>
            <a:r>
              <a:rPr lang="en-US" dirty="0"/>
              <a:t>	</a:t>
            </a:r>
            <a:r>
              <a:rPr lang="en-US" u="sng" dirty="0">
                <a:hlinkClick r:id="rId3" tooltip="mailto:wmmiller@iupui.edu"/>
              </a:rPr>
              <a:t>wmmiller@iupui.edu</a:t>
            </a:r>
            <a:endParaRPr lang="en-US" dirty="0"/>
          </a:p>
          <a:p>
            <a:pPr>
              <a:spcAft>
                <a:spcPts val="600"/>
              </a:spcAft>
            </a:pPr>
            <a:endParaRPr lang="en-US" dirty="0"/>
          </a:p>
          <a:p>
            <a:pPr>
              <a:spcAft>
                <a:spcPts val="600"/>
              </a:spcAft>
            </a:pPr>
            <a:r>
              <a:rPr lang="en-US" dirty="0"/>
              <a:t>Rachel Applegate</a:t>
            </a:r>
          </a:p>
          <a:p>
            <a:pPr>
              <a:spcAft>
                <a:spcPts val="600"/>
              </a:spcAft>
            </a:pPr>
            <a:r>
              <a:rPr lang="en-US" dirty="0"/>
              <a:t>	Assistant Vice Chancellor for Faculty Affairs	</a:t>
            </a:r>
          </a:p>
          <a:p>
            <a:pPr>
              <a:spcAft>
                <a:spcPts val="600"/>
              </a:spcAft>
            </a:pPr>
            <a:r>
              <a:rPr lang="en-US" dirty="0"/>
              <a:t>	</a:t>
            </a:r>
            <a:r>
              <a:rPr lang="en-US" u="sng" dirty="0">
                <a:hlinkClick r:id="rId4" tooltip="mailto:rapplega@iupui.edu"/>
              </a:rPr>
              <a:t>rapplega@iupui.edu</a:t>
            </a:r>
            <a:endParaRPr lang="en-US" dirty="0"/>
          </a:p>
          <a:p>
            <a:pPr>
              <a:spcAft>
                <a:spcPts val="600"/>
              </a:spcAft>
            </a:pPr>
            <a:endParaRPr lang="en-US" dirty="0"/>
          </a:p>
          <a:p>
            <a:pPr>
              <a:spcAft>
                <a:spcPts val="600"/>
              </a:spcAft>
            </a:pPr>
            <a:r>
              <a:rPr lang="en-US" dirty="0"/>
              <a:t>Margie Ferguson</a:t>
            </a:r>
          </a:p>
          <a:p>
            <a:pPr>
              <a:spcAft>
                <a:spcPts val="600"/>
              </a:spcAft>
            </a:pPr>
            <a:r>
              <a:rPr lang="en-US" dirty="0"/>
              <a:t>	Senior Associate Vice Chancellor for Academic Affairs</a:t>
            </a:r>
          </a:p>
          <a:p>
            <a:pPr>
              <a:spcAft>
                <a:spcPts val="600"/>
              </a:spcAft>
            </a:pPr>
            <a:r>
              <a:rPr lang="en-US" dirty="0"/>
              <a:t>	</a:t>
            </a:r>
            <a:r>
              <a:rPr lang="en-US" u="sng" dirty="0">
                <a:hlinkClick r:id="rId5" tooltip="mailto:mferguso@iupui.edu"/>
              </a:rPr>
              <a:t>mferguso@iupui.edu</a:t>
            </a:r>
            <a:endParaRPr lang="en-US" u="sng" dirty="0"/>
          </a:p>
        </p:txBody>
      </p:sp>
    </p:spTree>
    <p:extLst>
      <p:ext uri="{BB962C8B-B14F-4D97-AF65-F5344CB8AC3E}">
        <p14:creationId xmlns:p14="http://schemas.microsoft.com/office/powerpoint/2010/main" val="369342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30" y="2641600"/>
            <a:ext cx="7106570" cy="1268860"/>
          </a:xfrm>
        </p:spPr>
        <p:txBody>
          <a:bodyPr/>
          <a:lstStyle/>
          <a:p>
            <a:r>
              <a:rPr lang="en-US" dirty="0"/>
              <a:t>Defining Balanced Cases</a:t>
            </a:r>
          </a:p>
        </p:txBody>
      </p:sp>
      <p:sp>
        <p:nvSpPr>
          <p:cNvPr id="4" name="Text Placeholder 3"/>
          <p:cNvSpPr>
            <a:spLocks noGrp="1"/>
          </p:cNvSpPr>
          <p:nvPr>
            <p:ph type="body" sz="quarter" idx="10"/>
          </p:nvPr>
        </p:nvSpPr>
        <p:spPr>
          <a:xfrm>
            <a:off x="526131" y="1919644"/>
            <a:ext cx="3700462" cy="336549"/>
          </a:xfrm>
        </p:spPr>
        <p:txBody>
          <a:bodyPr/>
          <a:lstStyle/>
          <a:p>
            <a:endParaRPr lang="en-US" dirty="0"/>
          </a:p>
        </p:txBody>
      </p:sp>
    </p:spTree>
    <p:extLst>
      <p:ext uri="{BB962C8B-B14F-4D97-AF65-F5344CB8AC3E}">
        <p14:creationId xmlns:p14="http://schemas.microsoft.com/office/powerpoint/2010/main" val="4153811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6FD33-4CFA-8582-250C-BD8F0937DF0A}"/>
              </a:ext>
            </a:extLst>
          </p:cNvPr>
          <p:cNvSpPr>
            <a:spLocks noGrp="1"/>
          </p:cNvSpPr>
          <p:nvPr>
            <p:ph type="ctrTitle"/>
          </p:nvPr>
        </p:nvSpPr>
        <p:spPr/>
        <p:txBody>
          <a:bodyPr/>
          <a:lstStyle/>
          <a:p>
            <a:r>
              <a:rPr lang="en-US" dirty="0"/>
              <a:t>Balanced Case</a:t>
            </a:r>
          </a:p>
        </p:txBody>
      </p:sp>
      <p:sp>
        <p:nvSpPr>
          <p:cNvPr id="6" name="Text Placeholder 5">
            <a:extLst>
              <a:ext uri="{FF2B5EF4-FFF2-40B4-BE49-F238E27FC236}">
                <a16:creationId xmlns:a16="http://schemas.microsoft.com/office/drawing/2014/main" id="{3AAA5148-0CAA-F50E-D21C-41C6FA9A89A9}"/>
              </a:ext>
            </a:extLst>
          </p:cNvPr>
          <p:cNvSpPr>
            <a:spLocks noGrp="1"/>
          </p:cNvSpPr>
          <p:nvPr>
            <p:ph type="body" sz="quarter" idx="10"/>
          </p:nvPr>
        </p:nvSpPr>
        <p:spPr/>
        <p:txBody>
          <a:bodyPr/>
          <a:lstStyle/>
          <a:p>
            <a:r>
              <a:rPr lang="en-US" dirty="0">
                <a:hlinkClick r:id="rId2"/>
              </a:rPr>
              <a:t>IUPUI P&amp;T Guidelines</a:t>
            </a:r>
            <a:endParaRPr lang="en-US" dirty="0"/>
          </a:p>
        </p:txBody>
      </p:sp>
      <p:sp>
        <p:nvSpPr>
          <p:cNvPr id="5" name="Content Placeholder 4">
            <a:extLst>
              <a:ext uri="{FF2B5EF4-FFF2-40B4-BE49-F238E27FC236}">
                <a16:creationId xmlns:a16="http://schemas.microsoft.com/office/drawing/2014/main" id="{FDDE0CB8-F9BF-C3E5-1FAC-8205D08BF3DD}"/>
              </a:ext>
            </a:extLst>
          </p:cNvPr>
          <p:cNvSpPr>
            <a:spLocks noGrp="1"/>
          </p:cNvSpPr>
          <p:nvPr>
            <p:ph idx="1"/>
          </p:nvPr>
        </p:nvSpPr>
        <p:spPr/>
        <p:txBody>
          <a:bodyPr/>
          <a:lstStyle/>
          <a:p>
            <a:pPr marL="0" indent="0">
              <a:buNone/>
            </a:pPr>
            <a:r>
              <a:rPr lang="en-US" dirty="0">
                <a:hlinkClick r:id="rId3"/>
              </a:rPr>
              <a:t>IU Policy: ACA-38 </a:t>
            </a:r>
            <a:r>
              <a:rPr lang="en-US" dirty="0"/>
              <a:t>Faculty and Librarian Promotions</a:t>
            </a:r>
          </a:p>
          <a:p>
            <a:pPr marL="0" indent="0">
              <a:buNone/>
            </a:pPr>
            <a:endParaRPr lang="en-US" dirty="0"/>
          </a:p>
          <a:p>
            <a:pPr marL="0" indent="0">
              <a:buNone/>
            </a:pPr>
            <a:r>
              <a:rPr lang="en-US" dirty="0"/>
              <a:t>“In exceptional cases, a candidate may present evidence of balanced strengths that promise excellent overall performance of comparable benefit to the university.”</a:t>
            </a:r>
          </a:p>
        </p:txBody>
      </p:sp>
    </p:spTree>
    <p:extLst>
      <p:ext uri="{BB962C8B-B14F-4D97-AF65-F5344CB8AC3E}">
        <p14:creationId xmlns:p14="http://schemas.microsoft.com/office/powerpoint/2010/main" val="2372986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C6FD33-4CFA-8582-250C-BD8F0937DF0A}"/>
              </a:ext>
            </a:extLst>
          </p:cNvPr>
          <p:cNvSpPr>
            <a:spLocks noGrp="1"/>
          </p:cNvSpPr>
          <p:nvPr>
            <p:ph type="ctrTitle"/>
          </p:nvPr>
        </p:nvSpPr>
        <p:spPr/>
        <p:txBody>
          <a:bodyPr/>
          <a:lstStyle/>
          <a:p>
            <a:r>
              <a:rPr lang="en-US" dirty="0"/>
              <a:t>Balanced-Integrative Cases</a:t>
            </a:r>
          </a:p>
        </p:txBody>
      </p:sp>
      <p:sp>
        <p:nvSpPr>
          <p:cNvPr id="6" name="Text Placeholder 5">
            <a:extLst>
              <a:ext uri="{FF2B5EF4-FFF2-40B4-BE49-F238E27FC236}">
                <a16:creationId xmlns:a16="http://schemas.microsoft.com/office/drawing/2014/main" id="{3AAA5148-0CAA-F50E-D21C-41C6FA9A89A9}"/>
              </a:ext>
            </a:extLst>
          </p:cNvPr>
          <p:cNvSpPr>
            <a:spLocks noGrp="1"/>
          </p:cNvSpPr>
          <p:nvPr>
            <p:ph type="body" sz="quarter" idx="10"/>
          </p:nvPr>
        </p:nvSpPr>
        <p:spPr/>
        <p:txBody>
          <a:bodyPr/>
          <a:lstStyle/>
          <a:p>
            <a:r>
              <a:rPr lang="en-US" dirty="0">
                <a:hlinkClick r:id="rId2"/>
              </a:rPr>
              <a:t>IUPUI P&amp;T Guidelines</a:t>
            </a:r>
            <a:endParaRPr lang="en-US" dirty="0"/>
          </a:p>
        </p:txBody>
      </p:sp>
      <p:sp>
        <p:nvSpPr>
          <p:cNvPr id="5" name="Content Placeholder 4">
            <a:extLst>
              <a:ext uri="{FF2B5EF4-FFF2-40B4-BE49-F238E27FC236}">
                <a16:creationId xmlns:a16="http://schemas.microsoft.com/office/drawing/2014/main" id="{FDDE0CB8-F9BF-C3E5-1FAC-8205D08BF3DD}"/>
              </a:ext>
            </a:extLst>
          </p:cNvPr>
          <p:cNvSpPr>
            <a:spLocks noGrp="1"/>
          </p:cNvSpPr>
          <p:nvPr>
            <p:ph idx="1"/>
          </p:nvPr>
        </p:nvSpPr>
        <p:spPr/>
        <p:txBody>
          <a:bodyPr/>
          <a:lstStyle/>
          <a:p>
            <a:pPr marL="0" indent="0">
              <a:buNone/>
            </a:pPr>
            <a:r>
              <a:rPr lang="en-US" dirty="0">
                <a:hlinkClick r:id="rId2"/>
              </a:rPr>
              <a:t>IUPUI P&amp;T Guidelines</a:t>
            </a:r>
            <a:r>
              <a:rPr lang="en-US" dirty="0"/>
              <a:t>: pgs. 20 &amp; 21</a:t>
            </a:r>
          </a:p>
          <a:p>
            <a:pPr marL="0" indent="0">
              <a:buNone/>
            </a:pPr>
            <a:endParaRPr lang="en-US" dirty="0"/>
          </a:p>
          <a:p>
            <a:pPr marL="0" indent="0">
              <a:buNone/>
            </a:pPr>
            <a:r>
              <a:rPr lang="en-US" dirty="0"/>
              <a:t>“….</a:t>
            </a:r>
            <a:r>
              <a:rPr lang="en-US" sz="1800" dirty="0">
                <a:effectLst/>
              </a:rPr>
              <a:t> the candidate’s activities and accomplishments are interrelated. Individual items need not be labelled or separated as belonging exclusively to teaching, research, or service. However, the candidate should demonstrate how teaching, research, and service are expressed by the items: for example, a particular grant may have both teaching and research aspects or a publication may advance disciplinary knowledge (research) and but also be a result of collaboration with practitioners (service). Candidates will state their integrative philosophy and show how their most important accomplishments demonstrate peer-evaluated impact and quality.”</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5426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981B-4D72-6968-2E25-3001C675733A}"/>
              </a:ext>
            </a:extLst>
          </p:cNvPr>
          <p:cNvSpPr>
            <a:spLocks noGrp="1"/>
          </p:cNvSpPr>
          <p:nvPr>
            <p:ph type="ctrTitle"/>
          </p:nvPr>
        </p:nvSpPr>
        <p:spPr>
          <a:xfrm>
            <a:off x="530027" y="1012095"/>
            <a:ext cx="8004391" cy="638906"/>
          </a:xfrm>
        </p:spPr>
        <p:txBody>
          <a:bodyPr anchor="ctr">
            <a:normAutofit/>
          </a:bodyPr>
          <a:lstStyle/>
          <a:p>
            <a:r>
              <a:rPr lang="en-US" dirty="0"/>
              <a:t>Balanced-Integrative DEI Case</a:t>
            </a:r>
          </a:p>
        </p:txBody>
      </p:sp>
      <p:sp>
        <p:nvSpPr>
          <p:cNvPr id="4" name="Content Placeholder 3">
            <a:extLst>
              <a:ext uri="{FF2B5EF4-FFF2-40B4-BE49-F238E27FC236}">
                <a16:creationId xmlns:a16="http://schemas.microsoft.com/office/drawing/2014/main" id="{2065BD97-29D5-A310-EFBF-596CC9EBD01D}"/>
              </a:ext>
            </a:extLst>
          </p:cNvPr>
          <p:cNvSpPr>
            <a:spLocks noGrp="1"/>
          </p:cNvSpPr>
          <p:nvPr>
            <p:ph idx="1"/>
          </p:nvPr>
        </p:nvSpPr>
        <p:spPr>
          <a:xfrm>
            <a:off x="518824" y="1976198"/>
            <a:ext cx="8015594" cy="4119802"/>
          </a:xfrm>
        </p:spPr>
        <p:txBody>
          <a:bodyPr>
            <a:normAutofit/>
          </a:bodyPr>
          <a:lstStyle/>
          <a:p>
            <a:pPr>
              <a:spcAft>
                <a:spcPts val="600"/>
              </a:spcAft>
              <a:buFont typeface="Arial" panose="020B0604020202020204" pitchFamily="34" charset="0"/>
              <a:buChar char="•"/>
            </a:pPr>
            <a:r>
              <a:rPr lang="en-US" dirty="0">
                <a:effectLst/>
              </a:rPr>
              <a:t>The candidate demonstrates excellence across an array of integrated scholarly activities aligned with diversity, equity, and inclusion (“comparable” to a single-area-of-excellence case) </a:t>
            </a:r>
          </a:p>
          <a:p>
            <a:pPr>
              <a:spcAft>
                <a:spcPts val="600"/>
              </a:spcAft>
              <a:buFont typeface="Arial" panose="020B0604020202020204" pitchFamily="34" charset="0"/>
              <a:buChar char="•"/>
            </a:pPr>
            <a:endParaRPr lang="en-US" dirty="0"/>
          </a:p>
          <a:p>
            <a:pPr>
              <a:spcAft>
                <a:spcPts val="600"/>
              </a:spcAft>
              <a:buFont typeface="Arial" panose="020B0604020202020204" pitchFamily="34" charset="0"/>
              <a:buChar char="•"/>
            </a:pPr>
            <a:r>
              <a:rPr lang="en-US" dirty="0">
                <a:effectLst/>
              </a:rPr>
              <a:t>To associate: Candidate will have led or been an essential part of endeavors with distinct and demonstrable local outcomes. Local refers to either or both of campus/university and local community.  National or international dissemination is also expected as a reflection of the quality of work.</a:t>
            </a:r>
          </a:p>
          <a:p>
            <a:pPr>
              <a:spcAft>
                <a:spcPts val="600"/>
              </a:spcAft>
              <a:buFont typeface="Arial" panose="020B0604020202020204" pitchFamily="34" charset="0"/>
              <a:buChar char="•"/>
            </a:pPr>
            <a:endParaRPr lang="en-US" dirty="0">
              <a:effectLst/>
            </a:endParaRPr>
          </a:p>
          <a:p>
            <a:pPr>
              <a:spcAft>
                <a:spcPts val="600"/>
              </a:spcAft>
              <a:buFont typeface="Arial" panose="020B0604020202020204" pitchFamily="34" charset="0"/>
              <a:buChar char="•"/>
            </a:pPr>
            <a:r>
              <a:rPr lang="en-US" dirty="0">
                <a:effectLst/>
              </a:rPr>
              <a:t>To full: The candidate will be seen as a local leader and will also have achieved a national or international reputation through their work. </a:t>
            </a:r>
            <a:endParaRPr lang="en-US" dirty="0"/>
          </a:p>
          <a:p>
            <a:pPr marL="0" indent="0">
              <a:spcAft>
                <a:spcPts val="600"/>
              </a:spcAft>
              <a:buNone/>
            </a:pPr>
            <a:endParaRPr lang="en-US" dirty="0"/>
          </a:p>
        </p:txBody>
      </p:sp>
      <p:sp>
        <p:nvSpPr>
          <p:cNvPr id="9" name="Text Placeholder 3">
            <a:extLst>
              <a:ext uri="{FF2B5EF4-FFF2-40B4-BE49-F238E27FC236}">
                <a16:creationId xmlns:a16="http://schemas.microsoft.com/office/drawing/2014/main" id="{2B6B46ED-C3DF-9B15-105D-425AEBA6D6ED}"/>
              </a:ext>
            </a:extLst>
          </p:cNvPr>
          <p:cNvSpPr>
            <a:spLocks noGrp="1"/>
          </p:cNvSpPr>
          <p:nvPr>
            <p:ph type="body" sz="quarter" idx="10"/>
          </p:nvPr>
        </p:nvSpPr>
        <p:spPr>
          <a:xfrm>
            <a:off x="5190706" y="237250"/>
            <a:ext cx="3700462" cy="336549"/>
          </a:xfrm>
        </p:spPr>
        <p:txBody>
          <a:bodyPr/>
          <a:lstStyle/>
          <a:p>
            <a:r>
              <a:rPr lang="en-US" dirty="0"/>
              <a:t>Balanced-Integrative DEI Case</a:t>
            </a:r>
          </a:p>
          <a:p>
            <a:endParaRPr lang="en-US" dirty="0"/>
          </a:p>
        </p:txBody>
      </p:sp>
    </p:spTree>
    <p:extLst>
      <p:ext uri="{BB962C8B-B14F-4D97-AF65-F5344CB8AC3E}">
        <p14:creationId xmlns:p14="http://schemas.microsoft.com/office/powerpoint/2010/main" val="192074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981B-4D72-6968-2E25-3001C675733A}"/>
              </a:ext>
            </a:extLst>
          </p:cNvPr>
          <p:cNvSpPr>
            <a:spLocks noGrp="1"/>
          </p:cNvSpPr>
          <p:nvPr>
            <p:ph type="ctrTitle"/>
          </p:nvPr>
        </p:nvSpPr>
        <p:spPr>
          <a:xfrm>
            <a:off x="530027" y="1012095"/>
            <a:ext cx="8004391" cy="638906"/>
          </a:xfrm>
        </p:spPr>
        <p:txBody>
          <a:bodyPr anchor="ctr">
            <a:normAutofit/>
          </a:bodyPr>
          <a:lstStyle/>
          <a:p>
            <a:r>
              <a:rPr lang="en-US" dirty="0"/>
              <a:t>Excellence in an Integrative DEI Case</a:t>
            </a:r>
          </a:p>
        </p:txBody>
      </p:sp>
      <p:sp>
        <p:nvSpPr>
          <p:cNvPr id="4" name="Content Placeholder 3">
            <a:extLst>
              <a:ext uri="{FF2B5EF4-FFF2-40B4-BE49-F238E27FC236}">
                <a16:creationId xmlns:a16="http://schemas.microsoft.com/office/drawing/2014/main" id="{2065BD97-29D5-A310-EFBF-596CC9EBD01D}"/>
              </a:ext>
            </a:extLst>
          </p:cNvPr>
          <p:cNvSpPr>
            <a:spLocks noGrp="1"/>
          </p:cNvSpPr>
          <p:nvPr>
            <p:ph idx="1"/>
          </p:nvPr>
        </p:nvSpPr>
        <p:spPr>
          <a:xfrm>
            <a:off x="518824" y="1976198"/>
            <a:ext cx="8015594" cy="4119802"/>
          </a:xfrm>
        </p:spPr>
        <p:txBody>
          <a:bodyPr>
            <a:normAutofit/>
          </a:bodyPr>
          <a:lstStyle/>
          <a:p>
            <a:pPr marL="0" indent="0">
              <a:spcAft>
                <a:spcPts val="600"/>
              </a:spcAft>
              <a:buNone/>
            </a:pPr>
            <a:r>
              <a:rPr lang="en-US" dirty="0">
                <a:effectLst/>
              </a:rPr>
              <a:t>The following must be evident, using multiple sources of information:</a:t>
            </a:r>
          </a:p>
          <a:p>
            <a:pPr marL="0" indent="0">
              <a:spcAft>
                <a:spcPts val="600"/>
              </a:spcAft>
              <a:buNone/>
            </a:pPr>
            <a:endParaRPr lang="en-US" dirty="0"/>
          </a:p>
          <a:p>
            <a:pPr>
              <a:spcAft>
                <a:spcPts val="600"/>
              </a:spcAft>
            </a:pPr>
            <a:r>
              <a:rPr lang="en-US" dirty="0">
                <a:effectLst/>
              </a:rPr>
              <a:t>Evidence of at least satisfactory performance in teaching, research/creative activity, and service. </a:t>
            </a:r>
          </a:p>
          <a:p>
            <a:pPr>
              <a:spcAft>
                <a:spcPts val="600"/>
              </a:spcAft>
            </a:pPr>
            <a:r>
              <a:rPr lang="en-US" dirty="0"/>
              <a:t>A philosophy/statement of diversity, equity, and inclusion, including if appropriate any specifically targeted aspect.</a:t>
            </a:r>
          </a:p>
          <a:p>
            <a:pPr>
              <a:spcAft>
                <a:spcPts val="600"/>
              </a:spcAft>
            </a:pPr>
            <a:r>
              <a:rPr lang="en-US" dirty="0"/>
              <a:t>Interrelated activities and accomplishments as an IUPUI faculty member in teaching, research, and service which demonstrably support and advance DEI.</a:t>
            </a:r>
          </a:p>
          <a:p>
            <a:pPr>
              <a:spcAft>
                <a:spcPts val="600"/>
              </a:spcAft>
            </a:pPr>
            <a:r>
              <a:rPr lang="en-US" dirty="0"/>
              <a:t>Independence, innovation, and initiative: Description of the candidate’s personal role as an essential and generative actor within diversity initiatives. </a:t>
            </a:r>
            <a:br>
              <a:rPr lang="en-US" dirty="0"/>
            </a:br>
            <a:endParaRPr lang="en-US" dirty="0"/>
          </a:p>
          <a:p>
            <a:pPr>
              <a:spcAft>
                <a:spcPts val="600"/>
              </a:spcAft>
            </a:pPr>
            <a:endParaRPr lang="en-US" dirty="0"/>
          </a:p>
          <a:p>
            <a:pPr marL="0" indent="0">
              <a:spcAft>
                <a:spcPts val="600"/>
              </a:spcAft>
              <a:buNone/>
            </a:pPr>
            <a:endParaRPr lang="en-US" dirty="0"/>
          </a:p>
        </p:txBody>
      </p:sp>
      <p:sp>
        <p:nvSpPr>
          <p:cNvPr id="9" name="Text Placeholder 3">
            <a:extLst>
              <a:ext uri="{FF2B5EF4-FFF2-40B4-BE49-F238E27FC236}">
                <a16:creationId xmlns:a16="http://schemas.microsoft.com/office/drawing/2014/main" id="{93191233-7AAD-EA4B-43A2-910DDF0DF706}"/>
              </a:ext>
            </a:extLst>
          </p:cNvPr>
          <p:cNvSpPr>
            <a:spLocks noGrp="1"/>
          </p:cNvSpPr>
          <p:nvPr>
            <p:ph type="body" sz="quarter" idx="10"/>
          </p:nvPr>
        </p:nvSpPr>
        <p:spPr>
          <a:xfrm>
            <a:off x="5190706" y="237250"/>
            <a:ext cx="3700462" cy="336549"/>
          </a:xfrm>
        </p:spPr>
        <p:txBody>
          <a:bodyPr/>
          <a:lstStyle/>
          <a:p>
            <a:r>
              <a:rPr lang="en-US" dirty="0"/>
              <a:t>Balanced-Integrative DEI Case</a:t>
            </a:r>
          </a:p>
        </p:txBody>
      </p:sp>
    </p:spTree>
    <p:extLst>
      <p:ext uri="{BB962C8B-B14F-4D97-AF65-F5344CB8AC3E}">
        <p14:creationId xmlns:p14="http://schemas.microsoft.com/office/powerpoint/2010/main" val="3193827232"/>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tonSans">
      <a:majorFont>
        <a:latin typeface="BentonSans"/>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2E2B60D5-EA24-9349-9D48-6823D8F78998}" vid="{10002418-964A-4948-80A3-35FEB5D87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sharepoint/v3/fields"/>
    <ds:schemaRef ds:uri="http://purl.org/dc/dcmitype/"/>
    <ds:schemaRef ds:uri="http://schemas.microsoft.com/office/infopath/2007/PartnerControls"/>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IUPUIndianapolis-standard-template</Template>
  <TotalTime>7930</TotalTime>
  <Words>2460</Words>
  <Application>Microsoft Macintosh PowerPoint</Application>
  <PresentationFormat>On-screen Show (4:3)</PresentationFormat>
  <Paragraphs>300</Paragraphs>
  <Slides>43</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BentonSans</vt:lpstr>
      <vt:lpstr>BentonSans Regular</vt:lpstr>
      <vt:lpstr>BentonSansBold</vt:lpstr>
      <vt:lpstr>BentonSansRegular</vt:lpstr>
      <vt:lpstr>Calibri</vt:lpstr>
      <vt:lpstr>GeorgiaPro</vt:lpstr>
      <vt:lpstr>Times</vt:lpstr>
      <vt:lpstr>Times,Bold</vt:lpstr>
      <vt:lpstr>Wingdings</vt:lpstr>
      <vt:lpstr>Main</vt:lpstr>
      <vt:lpstr>Integrative Cases –  DEI and Thematic</vt:lpstr>
      <vt:lpstr>Upcoming Workshops</vt:lpstr>
      <vt:lpstr>Agenda</vt:lpstr>
      <vt:lpstr>Exceptions</vt:lpstr>
      <vt:lpstr>Defining Balanced Cases</vt:lpstr>
      <vt:lpstr>Balanced Case</vt:lpstr>
      <vt:lpstr>Balanced-Integrative Cases</vt:lpstr>
      <vt:lpstr>Balanced-Integrative DEI Case</vt:lpstr>
      <vt:lpstr>Excellence in an Integrative DEI Case</vt:lpstr>
      <vt:lpstr>Excellence in an Integrative DEI Case</vt:lpstr>
      <vt:lpstr>Integrative Thematic Case</vt:lpstr>
      <vt:lpstr>Excellence in an Integrative Thematic Case</vt:lpstr>
      <vt:lpstr>Excellence in an Integrative Thematic Case</vt:lpstr>
      <vt:lpstr>Strong balanced cases include</vt:lpstr>
      <vt:lpstr>DEI Philosophy and Candidate Statement</vt:lpstr>
      <vt:lpstr>Candidate statement: states your case</vt:lpstr>
      <vt:lpstr>Based on a True Story: Sample Candidate Statement</vt:lpstr>
      <vt:lpstr>Sample Candidate Statement</vt:lpstr>
      <vt:lpstr>Sample Candidate Statement</vt:lpstr>
      <vt:lpstr>Sample Candidate Statement</vt:lpstr>
      <vt:lpstr>Sample Candidate Statement</vt:lpstr>
      <vt:lpstr>Documenting Impact</vt:lpstr>
      <vt:lpstr>5 Attributes to Show Significance</vt:lpstr>
      <vt:lpstr>SOIC Example:  Student Engagement Roster</vt:lpstr>
      <vt:lpstr>Quality and Impact: Evidence</vt:lpstr>
      <vt:lpstr>Quality and Impact: Evidence</vt:lpstr>
      <vt:lpstr>The dissemination requirement</vt:lpstr>
      <vt:lpstr>For tenure-track faculty</vt:lpstr>
      <vt:lpstr>Document Your Impact</vt:lpstr>
      <vt:lpstr>Integrative IUPUI P&amp;T CV</vt:lpstr>
      <vt:lpstr>DMAI Method</vt:lpstr>
      <vt:lpstr>Non-DMAI Method</vt:lpstr>
      <vt:lpstr>Fine Tuning</vt:lpstr>
      <vt:lpstr>New! CV Formatter</vt:lpstr>
      <vt:lpstr>Managing balanced cases</vt:lpstr>
      <vt:lpstr>PowerPoint Presentation</vt:lpstr>
      <vt:lpstr>PowerPoint Presentation</vt:lpstr>
      <vt:lpstr>An Unusual Case</vt:lpstr>
      <vt:lpstr>External reviewers and other people to provide input</vt:lpstr>
      <vt:lpstr>External reviewers and other people to provide input</vt:lpstr>
      <vt:lpstr>Success Stories</vt:lpstr>
      <vt:lpstr>Resources</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Bryant, Angela S</dc:creator>
  <cp:lastModifiedBy>Miller, Willie M</cp:lastModifiedBy>
  <cp:revision>42</cp:revision>
  <cp:lastPrinted>2014-06-24T16:10:50Z</cp:lastPrinted>
  <dcterms:created xsi:type="dcterms:W3CDTF">2018-09-13T18:31:56Z</dcterms:created>
  <dcterms:modified xsi:type="dcterms:W3CDTF">2023-10-08T23:23:57Z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